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5.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3" r:id="rId3"/>
    <p:sldId id="279" r:id="rId4"/>
    <p:sldId id="258" r:id="rId5"/>
    <p:sldId id="280" r:id="rId6"/>
    <p:sldId id="281" r:id="rId7"/>
    <p:sldId id="260" r:id="rId8"/>
    <p:sldId id="261" r:id="rId9"/>
    <p:sldId id="262" r:id="rId10"/>
    <p:sldId id="264" r:id="rId11"/>
    <p:sldId id="265" r:id="rId12"/>
    <p:sldId id="266" r:id="rId13"/>
    <p:sldId id="267" r:id="rId14"/>
    <p:sldId id="269" r:id="rId15"/>
    <p:sldId id="268" r:id="rId16"/>
    <p:sldId id="273" r:id="rId17"/>
    <p:sldId id="270" r:id="rId18"/>
    <p:sldId id="271" r:id="rId19"/>
    <p:sldId id="272" r:id="rId20"/>
    <p:sldId id="274" r:id="rId21"/>
    <p:sldId id="275" r:id="rId22"/>
    <p:sldId id="276" r:id="rId23"/>
    <p:sldId id="278" r:id="rId24"/>
    <p:sldId id="277" r:id="rId25"/>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 initials="SR" lastIdx="2" clrIdx="0">
    <p:extLst>
      <p:ext uri="{19B8F6BF-5375-455C-9EA6-DF929625EA0E}">
        <p15:presenceInfo xmlns:p15="http://schemas.microsoft.com/office/powerpoint/2012/main" userId="S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7" autoAdjust="0"/>
    <p:restoredTop sz="93404" autoAdjust="0"/>
  </p:normalViewPr>
  <p:slideViewPr>
    <p:cSldViewPr snapToGrid="0">
      <p:cViewPr varScale="1">
        <p:scale>
          <a:sx n="69" d="100"/>
          <a:sy n="69" d="100"/>
        </p:scale>
        <p:origin x="10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uart\Dropbox\3%20Hrishi%20Diaries\Reports%20and%20their%20working%20papers\Working%20files\diagram%20for%20Chart%2017%20of%20Interim%20Report%20-%20savings%20and%20debt%20at%20MF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tuart\Dropbox\3%20Hrishi%20Diaries\Reports%20and%20their%20working%20papers\Working%20files\income%20and%20poverty%20end%20Mar%202016.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4.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F6C-471E-89CB-B936BD9F81B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F6C-471E-89CB-B936BD9F81B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F6C-471E-89CB-B936BD9F81B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F6C-471E-89CB-B936BD9F81BB}"/>
              </c:ext>
            </c:extLst>
          </c:dPt>
          <c:dLbls>
            <c:dLbl>
              <c:idx val="0"/>
              <c:layout>
                <c:manualLayout>
                  <c:x val="-0.10927508530983791"/>
                  <c:y val="0.11842641663269463"/>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0F6C-471E-89CB-B936BD9F81BB}"/>
                </c:ext>
                <c:ext xmlns:c15="http://schemas.microsoft.com/office/drawing/2012/chart" uri="{CE6537A1-D6FC-4f65-9D91-7224C49458BB}">
                  <c15:layout/>
                </c:ext>
              </c:extLst>
            </c:dLbl>
            <c:dLbl>
              <c:idx val="1"/>
              <c:layout>
                <c:manualLayout>
                  <c:x val="-0.12871966561999626"/>
                  <c:y val="-4.7639071737683059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0F6C-471E-89CB-B936BD9F81BB}"/>
                </c:ext>
                <c:ext xmlns:c15="http://schemas.microsoft.com/office/drawing/2012/chart" uri="{CE6537A1-D6FC-4f65-9D91-7224C49458BB}">
                  <c15:layout/>
                </c:ext>
              </c:extLst>
            </c:dLbl>
            <c:dLbl>
              <c:idx val="2"/>
              <c:layout>
                <c:manualLayout>
                  <c:x val="1.1514009089367455E-2"/>
                  <c:y val="-0.10006934899536159"/>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0F6C-471E-89CB-B936BD9F81BB}"/>
                </c:ext>
                <c:ext xmlns:c15="http://schemas.microsoft.com/office/drawing/2012/chart" uri="{CE6537A1-D6FC-4f65-9D91-7224C49458BB}">
                  <c15:layout>
                    <c:manualLayout>
                      <c:w val="0.19728677958913618"/>
                      <c:h val="0.1443749930025349"/>
                    </c:manualLayout>
                  </c15:layout>
                </c:ext>
              </c:extLst>
            </c:dLbl>
            <c:dLbl>
              <c:idx val="3"/>
              <c:layout>
                <c:manualLayout>
                  <c:x val="0.14722222222222223"/>
                  <c:y val="4.1666666666666623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0F6C-471E-89CB-B936BD9F81BB}"/>
                </c:ex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Sheet5!$K$32:$K$35</c:f>
              <c:strCache>
                <c:ptCount val="4"/>
                <c:pt idx="0">
                  <c:v>extreme poor</c:v>
                </c:pt>
                <c:pt idx="1">
                  <c:v>very poor</c:v>
                </c:pt>
                <c:pt idx="2">
                  <c:v>moderate poor</c:v>
                </c:pt>
                <c:pt idx="3">
                  <c:v>near poor</c:v>
                </c:pt>
              </c:strCache>
            </c:strRef>
          </c:cat>
          <c:val>
            <c:numRef>
              <c:f>Sheet5!$L$32:$L$35</c:f>
              <c:numCache>
                <c:formatCode>General</c:formatCode>
                <c:ptCount val="4"/>
                <c:pt idx="0">
                  <c:v>11</c:v>
                </c:pt>
                <c:pt idx="1">
                  <c:v>9</c:v>
                </c:pt>
                <c:pt idx="2">
                  <c:v>10</c:v>
                </c:pt>
                <c:pt idx="3">
                  <c:v>20</c:v>
                </c:pt>
              </c:numCache>
            </c:numRef>
          </c:val>
          <c:extLst xmlns:c16r2="http://schemas.microsoft.com/office/drawing/2015/06/chart">
            <c:ext xmlns:c16="http://schemas.microsoft.com/office/drawing/2014/chart" uri="{C3380CC4-5D6E-409C-BE32-E72D297353CC}">
              <c16:uniqueId val="{00000008-0F6C-471E-89CB-B936BD9F81B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[Basic data end April for analysis.xlsx]raspiv!PivotTable10</c:name>
    <c:fmtId val="6"/>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s>
    <c:plotArea>
      <c:layout/>
      <c:barChart>
        <c:barDir val="col"/>
        <c:grouping val="stacked"/>
        <c:varyColors val="0"/>
        <c:ser>
          <c:idx val="0"/>
          <c:order val="0"/>
          <c:tx>
            <c:strRef>
              <c:f>raspiv!$B$3:$B$4</c:f>
              <c:strCache>
                <c:ptCount val="1"/>
                <c:pt idx="0">
                  <c:v>Buying stock for shop</c:v>
                </c:pt>
              </c:strCache>
            </c:strRef>
          </c:tx>
          <c:spPr>
            <a:solidFill>
              <a:srgbClr val="FF0000"/>
            </a:solidFill>
            <a:ln>
              <a:noFill/>
            </a:ln>
            <a:effectLst/>
          </c:spPr>
          <c:invertIfNegative val="0"/>
          <c:cat>
            <c:strRef>
              <c:f>raspiv!$A$5:$A$44</c:f>
              <c:strCache>
                <c:ptCount val="39"/>
                <c:pt idx="0">
                  <c:v>02/08/2015 - 08/08/2015</c:v>
                </c:pt>
                <c:pt idx="1">
                  <c:v>09/08/2015 - 15/08/2015</c:v>
                </c:pt>
                <c:pt idx="2">
                  <c:v>16/08/2015 - 22/08/2015</c:v>
                </c:pt>
                <c:pt idx="3">
                  <c:v>23/08/2015 - 29/08/2015</c:v>
                </c:pt>
                <c:pt idx="4">
                  <c:v>30/08/2015 - 05/09/2015</c:v>
                </c:pt>
                <c:pt idx="5">
                  <c:v>06/09/2015 - 12/09/2015</c:v>
                </c:pt>
                <c:pt idx="6">
                  <c:v>13/09/2015 - 19/09/2015</c:v>
                </c:pt>
                <c:pt idx="7">
                  <c:v>20/09/2015 - 26/09/2015</c:v>
                </c:pt>
                <c:pt idx="8">
                  <c:v>27/09/2015 - 03/10/2015</c:v>
                </c:pt>
                <c:pt idx="9">
                  <c:v>04/10/2015 - 10/10/2015</c:v>
                </c:pt>
                <c:pt idx="10">
                  <c:v>11/10/2015 - 17/10/2015</c:v>
                </c:pt>
                <c:pt idx="11">
                  <c:v>18/10/2015 - 24/10/2015</c:v>
                </c:pt>
                <c:pt idx="12">
                  <c:v>25/10/2015 - 31/10/2015</c:v>
                </c:pt>
                <c:pt idx="13">
                  <c:v>01/11/2015 - 07/11/2015</c:v>
                </c:pt>
                <c:pt idx="14">
                  <c:v>08/11/2015 - 14/11/2015</c:v>
                </c:pt>
                <c:pt idx="15">
                  <c:v>15/11/2015 - 21/11/2015</c:v>
                </c:pt>
                <c:pt idx="16">
                  <c:v>22/11/2015 - 28/11/2015</c:v>
                </c:pt>
                <c:pt idx="17">
                  <c:v>29/11/2015 - 05/12/2015</c:v>
                </c:pt>
                <c:pt idx="18">
                  <c:v>06/12/2015 - 12/12/2015</c:v>
                </c:pt>
                <c:pt idx="19">
                  <c:v>13/12/2015 - 19/12/2015</c:v>
                </c:pt>
                <c:pt idx="20">
                  <c:v>20/12/2015 - 26/12/2015</c:v>
                </c:pt>
                <c:pt idx="21">
                  <c:v>27/12/2015 - 02/01/2016</c:v>
                </c:pt>
                <c:pt idx="22">
                  <c:v>03/01/2016 - 09/01/2016</c:v>
                </c:pt>
                <c:pt idx="23">
                  <c:v>10/01/2016 - 16/01/2016</c:v>
                </c:pt>
                <c:pt idx="24">
                  <c:v>17/01/2016 - 23/01/2016</c:v>
                </c:pt>
                <c:pt idx="25">
                  <c:v>24/01/2016 - 30/01/2016</c:v>
                </c:pt>
                <c:pt idx="26">
                  <c:v>31/01/2016 - 06/02/2016</c:v>
                </c:pt>
                <c:pt idx="27">
                  <c:v>07/02/2016 - 13/02/2016</c:v>
                </c:pt>
                <c:pt idx="28">
                  <c:v>14/02/2016 - 20/02/2016</c:v>
                </c:pt>
                <c:pt idx="29">
                  <c:v>21/02/2016 - 27/02/2016</c:v>
                </c:pt>
                <c:pt idx="30">
                  <c:v>28/02/2016 - 05/03/2016</c:v>
                </c:pt>
                <c:pt idx="31">
                  <c:v>06/03/2016 - 12/03/2016</c:v>
                </c:pt>
                <c:pt idx="32">
                  <c:v>13/03/2016 - 19/03/2016</c:v>
                </c:pt>
                <c:pt idx="33">
                  <c:v>20/03/2016 - 26/03/2016</c:v>
                </c:pt>
                <c:pt idx="34">
                  <c:v>27/03/2016 - 02/04/2016</c:v>
                </c:pt>
                <c:pt idx="35">
                  <c:v>03/04/2016 - 09/04/2016</c:v>
                </c:pt>
                <c:pt idx="36">
                  <c:v>10/04/2016 - 16/04/2016</c:v>
                </c:pt>
                <c:pt idx="37">
                  <c:v>17/04/2016 - 23/04/2016</c:v>
                </c:pt>
                <c:pt idx="38">
                  <c:v>24/04/2016 - 30/04/2016</c:v>
                </c:pt>
              </c:strCache>
            </c:strRef>
          </c:cat>
          <c:val>
            <c:numRef>
              <c:f>raspiv!$B$5:$B$44</c:f>
              <c:numCache>
                <c:formatCode>General</c:formatCode>
                <c:ptCount val="39"/>
                <c:pt idx="0">
                  <c:v>-1000</c:v>
                </c:pt>
                <c:pt idx="1">
                  <c:v>-695</c:v>
                </c:pt>
                <c:pt idx="2">
                  <c:v>-770</c:v>
                </c:pt>
                <c:pt idx="3">
                  <c:v>-170</c:v>
                </c:pt>
                <c:pt idx="4">
                  <c:v>-3740</c:v>
                </c:pt>
                <c:pt idx="5">
                  <c:v>-123</c:v>
                </c:pt>
                <c:pt idx="6">
                  <c:v>-628</c:v>
                </c:pt>
                <c:pt idx="7">
                  <c:v>-675</c:v>
                </c:pt>
                <c:pt idx="8">
                  <c:v>-135</c:v>
                </c:pt>
                <c:pt idx="9">
                  <c:v>-270</c:v>
                </c:pt>
                <c:pt idx="10">
                  <c:v>-5321</c:v>
                </c:pt>
                <c:pt idx="12">
                  <c:v>-435</c:v>
                </c:pt>
                <c:pt idx="14">
                  <c:v>-360</c:v>
                </c:pt>
                <c:pt idx="15">
                  <c:v>-90</c:v>
                </c:pt>
                <c:pt idx="16">
                  <c:v>-350</c:v>
                </c:pt>
                <c:pt idx="17">
                  <c:v>-580</c:v>
                </c:pt>
                <c:pt idx="18">
                  <c:v>-270</c:v>
                </c:pt>
                <c:pt idx="19">
                  <c:v>-270</c:v>
                </c:pt>
                <c:pt idx="20">
                  <c:v>-1284</c:v>
                </c:pt>
                <c:pt idx="22">
                  <c:v>-280</c:v>
                </c:pt>
                <c:pt idx="24">
                  <c:v>-5880</c:v>
                </c:pt>
                <c:pt idx="25">
                  <c:v>-180</c:v>
                </c:pt>
                <c:pt idx="26">
                  <c:v>-3000</c:v>
                </c:pt>
                <c:pt idx="27">
                  <c:v>-841</c:v>
                </c:pt>
                <c:pt idx="28">
                  <c:v>-50</c:v>
                </c:pt>
                <c:pt idx="29">
                  <c:v>-422</c:v>
                </c:pt>
                <c:pt idx="30">
                  <c:v>-180</c:v>
                </c:pt>
                <c:pt idx="31">
                  <c:v>-975</c:v>
                </c:pt>
                <c:pt idx="32">
                  <c:v>-604</c:v>
                </c:pt>
                <c:pt idx="33">
                  <c:v>-1303</c:v>
                </c:pt>
                <c:pt idx="35">
                  <c:v>-64</c:v>
                </c:pt>
                <c:pt idx="36">
                  <c:v>-1075</c:v>
                </c:pt>
                <c:pt idx="37">
                  <c:v>-481</c:v>
                </c:pt>
                <c:pt idx="38">
                  <c:v>-1420</c:v>
                </c:pt>
              </c:numCache>
            </c:numRef>
          </c:val>
          <c:extLst xmlns:c16r2="http://schemas.microsoft.com/office/drawing/2015/06/chart">
            <c:ext xmlns:c16="http://schemas.microsoft.com/office/drawing/2014/chart" uri="{C3380CC4-5D6E-409C-BE32-E72D297353CC}">
              <c16:uniqueId val="{00000000-D4D2-4BA5-8EB8-3207AADA252B}"/>
            </c:ext>
          </c:extLst>
        </c:ser>
        <c:ser>
          <c:idx val="1"/>
          <c:order val="1"/>
          <c:tx>
            <c:strRef>
              <c:f>raspiv!$C$3:$C$4</c:f>
              <c:strCache>
                <c:ptCount val="1"/>
                <c:pt idx="0">
                  <c:v>Loan repayment</c:v>
                </c:pt>
              </c:strCache>
            </c:strRef>
          </c:tx>
          <c:spPr>
            <a:solidFill>
              <a:schemeClr val="accent2"/>
            </a:solidFill>
            <a:ln>
              <a:noFill/>
            </a:ln>
            <a:effectLst/>
          </c:spPr>
          <c:invertIfNegative val="0"/>
          <c:cat>
            <c:strRef>
              <c:f>raspiv!$A$5:$A$44</c:f>
              <c:strCache>
                <c:ptCount val="39"/>
                <c:pt idx="0">
                  <c:v>02/08/2015 - 08/08/2015</c:v>
                </c:pt>
                <c:pt idx="1">
                  <c:v>09/08/2015 - 15/08/2015</c:v>
                </c:pt>
                <c:pt idx="2">
                  <c:v>16/08/2015 - 22/08/2015</c:v>
                </c:pt>
                <c:pt idx="3">
                  <c:v>23/08/2015 - 29/08/2015</c:v>
                </c:pt>
                <c:pt idx="4">
                  <c:v>30/08/2015 - 05/09/2015</c:v>
                </c:pt>
                <c:pt idx="5">
                  <c:v>06/09/2015 - 12/09/2015</c:v>
                </c:pt>
                <c:pt idx="6">
                  <c:v>13/09/2015 - 19/09/2015</c:v>
                </c:pt>
                <c:pt idx="7">
                  <c:v>20/09/2015 - 26/09/2015</c:v>
                </c:pt>
                <c:pt idx="8">
                  <c:v>27/09/2015 - 03/10/2015</c:v>
                </c:pt>
                <c:pt idx="9">
                  <c:v>04/10/2015 - 10/10/2015</c:v>
                </c:pt>
                <c:pt idx="10">
                  <c:v>11/10/2015 - 17/10/2015</c:v>
                </c:pt>
                <c:pt idx="11">
                  <c:v>18/10/2015 - 24/10/2015</c:v>
                </c:pt>
                <c:pt idx="12">
                  <c:v>25/10/2015 - 31/10/2015</c:v>
                </c:pt>
                <c:pt idx="13">
                  <c:v>01/11/2015 - 07/11/2015</c:v>
                </c:pt>
                <c:pt idx="14">
                  <c:v>08/11/2015 - 14/11/2015</c:v>
                </c:pt>
                <c:pt idx="15">
                  <c:v>15/11/2015 - 21/11/2015</c:v>
                </c:pt>
                <c:pt idx="16">
                  <c:v>22/11/2015 - 28/11/2015</c:v>
                </c:pt>
                <c:pt idx="17">
                  <c:v>29/11/2015 - 05/12/2015</c:v>
                </c:pt>
                <c:pt idx="18">
                  <c:v>06/12/2015 - 12/12/2015</c:v>
                </c:pt>
                <c:pt idx="19">
                  <c:v>13/12/2015 - 19/12/2015</c:v>
                </c:pt>
                <c:pt idx="20">
                  <c:v>20/12/2015 - 26/12/2015</c:v>
                </c:pt>
                <c:pt idx="21">
                  <c:v>27/12/2015 - 02/01/2016</c:v>
                </c:pt>
                <c:pt idx="22">
                  <c:v>03/01/2016 - 09/01/2016</c:v>
                </c:pt>
                <c:pt idx="23">
                  <c:v>10/01/2016 - 16/01/2016</c:v>
                </c:pt>
                <c:pt idx="24">
                  <c:v>17/01/2016 - 23/01/2016</c:v>
                </c:pt>
                <c:pt idx="25">
                  <c:v>24/01/2016 - 30/01/2016</c:v>
                </c:pt>
                <c:pt idx="26">
                  <c:v>31/01/2016 - 06/02/2016</c:v>
                </c:pt>
                <c:pt idx="27">
                  <c:v>07/02/2016 - 13/02/2016</c:v>
                </c:pt>
                <c:pt idx="28">
                  <c:v>14/02/2016 - 20/02/2016</c:v>
                </c:pt>
                <c:pt idx="29">
                  <c:v>21/02/2016 - 27/02/2016</c:v>
                </c:pt>
                <c:pt idx="30">
                  <c:v>28/02/2016 - 05/03/2016</c:v>
                </c:pt>
                <c:pt idx="31">
                  <c:v>06/03/2016 - 12/03/2016</c:v>
                </c:pt>
                <c:pt idx="32">
                  <c:v>13/03/2016 - 19/03/2016</c:v>
                </c:pt>
                <c:pt idx="33">
                  <c:v>20/03/2016 - 26/03/2016</c:v>
                </c:pt>
                <c:pt idx="34">
                  <c:v>27/03/2016 - 02/04/2016</c:v>
                </c:pt>
                <c:pt idx="35">
                  <c:v>03/04/2016 - 09/04/2016</c:v>
                </c:pt>
                <c:pt idx="36">
                  <c:v>10/04/2016 - 16/04/2016</c:v>
                </c:pt>
                <c:pt idx="37">
                  <c:v>17/04/2016 - 23/04/2016</c:v>
                </c:pt>
                <c:pt idx="38">
                  <c:v>24/04/2016 - 30/04/2016</c:v>
                </c:pt>
              </c:strCache>
            </c:strRef>
          </c:cat>
          <c:val>
            <c:numRef>
              <c:f>raspiv!$C$5:$C$44</c:f>
              <c:numCache>
                <c:formatCode>General</c:formatCode>
                <c:ptCount val="39"/>
                <c:pt idx="0">
                  <c:v>-750</c:v>
                </c:pt>
                <c:pt idx="1">
                  <c:v>-3245</c:v>
                </c:pt>
                <c:pt idx="2">
                  <c:v>-1245</c:v>
                </c:pt>
                <c:pt idx="3">
                  <c:v>-1250</c:v>
                </c:pt>
                <c:pt idx="4">
                  <c:v>-5050</c:v>
                </c:pt>
                <c:pt idx="5">
                  <c:v>-1305</c:v>
                </c:pt>
                <c:pt idx="6">
                  <c:v>-3385</c:v>
                </c:pt>
                <c:pt idx="7">
                  <c:v>-1000</c:v>
                </c:pt>
                <c:pt idx="9">
                  <c:v>-1325</c:v>
                </c:pt>
                <c:pt idx="10">
                  <c:v>-6575</c:v>
                </c:pt>
                <c:pt idx="11">
                  <c:v>-390</c:v>
                </c:pt>
                <c:pt idx="12">
                  <c:v>-1175</c:v>
                </c:pt>
                <c:pt idx="13">
                  <c:v>-1400</c:v>
                </c:pt>
                <c:pt idx="14">
                  <c:v>-2450</c:v>
                </c:pt>
                <c:pt idx="15">
                  <c:v>-1550</c:v>
                </c:pt>
                <c:pt idx="16">
                  <c:v>-1480</c:v>
                </c:pt>
                <c:pt idx="17">
                  <c:v>-1540</c:v>
                </c:pt>
                <c:pt idx="18">
                  <c:v>-1165</c:v>
                </c:pt>
                <c:pt idx="19">
                  <c:v>-3725</c:v>
                </c:pt>
                <c:pt idx="20">
                  <c:v>-1500</c:v>
                </c:pt>
                <c:pt idx="21">
                  <c:v>-1500</c:v>
                </c:pt>
                <c:pt idx="22">
                  <c:v>-1500</c:v>
                </c:pt>
                <c:pt idx="23">
                  <c:v>-3540</c:v>
                </c:pt>
                <c:pt idx="24">
                  <c:v>-1965</c:v>
                </c:pt>
                <c:pt idx="25">
                  <c:v>-1115</c:v>
                </c:pt>
                <c:pt idx="26">
                  <c:v>-4885</c:v>
                </c:pt>
                <c:pt idx="27">
                  <c:v>-1175</c:v>
                </c:pt>
                <c:pt idx="28">
                  <c:v>-2935</c:v>
                </c:pt>
                <c:pt idx="29">
                  <c:v>-1435</c:v>
                </c:pt>
                <c:pt idx="30">
                  <c:v>-1455</c:v>
                </c:pt>
                <c:pt idx="31">
                  <c:v>-2655</c:v>
                </c:pt>
                <c:pt idx="32">
                  <c:v>-2050</c:v>
                </c:pt>
                <c:pt idx="33">
                  <c:v>-1375</c:v>
                </c:pt>
                <c:pt idx="34">
                  <c:v>-1375</c:v>
                </c:pt>
                <c:pt idx="35">
                  <c:v>-1375</c:v>
                </c:pt>
                <c:pt idx="36">
                  <c:v>-2050</c:v>
                </c:pt>
                <c:pt idx="37">
                  <c:v>-1375</c:v>
                </c:pt>
                <c:pt idx="38">
                  <c:v>-1375</c:v>
                </c:pt>
              </c:numCache>
            </c:numRef>
          </c:val>
          <c:extLst xmlns:c16r2="http://schemas.microsoft.com/office/drawing/2015/06/chart">
            <c:ext xmlns:c16="http://schemas.microsoft.com/office/drawing/2014/chart" uri="{C3380CC4-5D6E-409C-BE32-E72D297353CC}">
              <c16:uniqueId val="{00000001-D4D2-4BA5-8EB8-3207AADA252B}"/>
            </c:ext>
          </c:extLst>
        </c:ser>
        <c:ser>
          <c:idx val="2"/>
          <c:order val="2"/>
          <c:tx>
            <c:strRef>
              <c:f>raspiv!$D$3:$D$4</c:f>
              <c:strCache>
                <c:ptCount val="1"/>
                <c:pt idx="0">
                  <c:v>Loan taken</c:v>
                </c:pt>
              </c:strCache>
            </c:strRef>
          </c:tx>
          <c:spPr>
            <a:solidFill>
              <a:schemeClr val="tx1"/>
            </a:solidFill>
            <a:ln>
              <a:noFill/>
            </a:ln>
            <a:effectLst/>
          </c:spPr>
          <c:invertIfNegative val="0"/>
          <c:cat>
            <c:strRef>
              <c:f>raspiv!$A$5:$A$44</c:f>
              <c:strCache>
                <c:ptCount val="39"/>
                <c:pt idx="0">
                  <c:v>02/08/2015 - 08/08/2015</c:v>
                </c:pt>
                <c:pt idx="1">
                  <c:v>09/08/2015 - 15/08/2015</c:v>
                </c:pt>
                <c:pt idx="2">
                  <c:v>16/08/2015 - 22/08/2015</c:v>
                </c:pt>
                <c:pt idx="3">
                  <c:v>23/08/2015 - 29/08/2015</c:v>
                </c:pt>
                <c:pt idx="4">
                  <c:v>30/08/2015 - 05/09/2015</c:v>
                </c:pt>
                <c:pt idx="5">
                  <c:v>06/09/2015 - 12/09/2015</c:v>
                </c:pt>
                <c:pt idx="6">
                  <c:v>13/09/2015 - 19/09/2015</c:v>
                </c:pt>
                <c:pt idx="7">
                  <c:v>20/09/2015 - 26/09/2015</c:v>
                </c:pt>
                <c:pt idx="8">
                  <c:v>27/09/2015 - 03/10/2015</c:v>
                </c:pt>
                <c:pt idx="9">
                  <c:v>04/10/2015 - 10/10/2015</c:v>
                </c:pt>
                <c:pt idx="10">
                  <c:v>11/10/2015 - 17/10/2015</c:v>
                </c:pt>
                <c:pt idx="11">
                  <c:v>18/10/2015 - 24/10/2015</c:v>
                </c:pt>
                <c:pt idx="12">
                  <c:v>25/10/2015 - 31/10/2015</c:v>
                </c:pt>
                <c:pt idx="13">
                  <c:v>01/11/2015 - 07/11/2015</c:v>
                </c:pt>
                <c:pt idx="14">
                  <c:v>08/11/2015 - 14/11/2015</c:v>
                </c:pt>
                <c:pt idx="15">
                  <c:v>15/11/2015 - 21/11/2015</c:v>
                </c:pt>
                <c:pt idx="16">
                  <c:v>22/11/2015 - 28/11/2015</c:v>
                </c:pt>
                <c:pt idx="17">
                  <c:v>29/11/2015 - 05/12/2015</c:v>
                </c:pt>
                <c:pt idx="18">
                  <c:v>06/12/2015 - 12/12/2015</c:v>
                </c:pt>
                <c:pt idx="19">
                  <c:v>13/12/2015 - 19/12/2015</c:v>
                </c:pt>
                <c:pt idx="20">
                  <c:v>20/12/2015 - 26/12/2015</c:v>
                </c:pt>
                <c:pt idx="21">
                  <c:v>27/12/2015 - 02/01/2016</c:v>
                </c:pt>
                <c:pt idx="22">
                  <c:v>03/01/2016 - 09/01/2016</c:v>
                </c:pt>
                <c:pt idx="23">
                  <c:v>10/01/2016 - 16/01/2016</c:v>
                </c:pt>
                <c:pt idx="24">
                  <c:v>17/01/2016 - 23/01/2016</c:v>
                </c:pt>
                <c:pt idx="25">
                  <c:v>24/01/2016 - 30/01/2016</c:v>
                </c:pt>
                <c:pt idx="26">
                  <c:v>31/01/2016 - 06/02/2016</c:v>
                </c:pt>
                <c:pt idx="27">
                  <c:v>07/02/2016 - 13/02/2016</c:v>
                </c:pt>
                <c:pt idx="28">
                  <c:v>14/02/2016 - 20/02/2016</c:v>
                </c:pt>
                <c:pt idx="29">
                  <c:v>21/02/2016 - 27/02/2016</c:v>
                </c:pt>
                <c:pt idx="30">
                  <c:v>28/02/2016 - 05/03/2016</c:v>
                </c:pt>
                <c:pt idx="31">
                  <c:v>06/03/2016 - 12/03/2016</c:v>
                </c:pt>
                <c:pt idx="32">
                  <c:v>13/03/2016 - 19/03/2016</c:v>
                </c:pt>
                <c:pt idx="33">
                  <c:v>20/03/2016 - 26/03/2016</c:v>
                </c:pt>
                <c:pt idx="34">
                  <c:v>27/03/2016 - 02/04/2016</c:v>
                </c:pt>
                <c:pt idx="35">
                  <c:v>03/04/2016 - 09/04/2016</c:v>
                </c:pt>
                <c:pt idx="36">
                  <c:v>10/04/2016 - 16/04/2016</c:v>
                </c:pt>
                <c:pt idx="37">
                  <c:v>17/04/2016 - 23/04/2016</c:v>
                </c:pt>
                <c:pt idx="38">
                  <c:v>24/04/2016 - 30/04/2016</c:v>
                </c:pt>
              </c:strCache>
            </c:strRef>
          </c:cat>
          <c:val>
            <c:numRef>
              <c:f>raspiv!$D$5:$D$44</c:f>
              <c:numCache>
                <c:formatCode>General</c:formatCode>
                <c:ptCount val="39"/>
                <c:pt idx="1">
                  <c:v>1500</c:v>
                </c:pt>
                <c:pt idx="2">
                  <c:v>500</c:v>
                </c:pt>
                <c:pt idx="3">
                  <c:v>1500</c:v>
                </c:pt>
                <c:pt idx="4">
                  <c:v>10200</c:v>
                </c:pt>
                <c:pt idx="6">
                  <c:v>1000</c:v>
                </c:pt>
                <c:pt idx="7">
                  <c:v>500</c:v>
                </c:pt>
                <c:pt idx="10">
                  <c:v>10200</c:v>
                </c:pt>
                <c:pt idx="12">
                  <c:v>400</c:v>
                </c:pt>
                <c:pt idx="13">
                  <c:v>2000</c:v>
                </c:pt>
                <c:pt idx="14">
                  <c:v>2000</c:v>
                </c:pt>
                <c:pt idx="16">
                  <c:v>1000</c:v>
                </c:pt>
                <c:pt idx="18">
                  <c:v>800</c:v>
                </c:pt>
                <c:pt idx="19">
                  <c:v>2500</c:v>
                </c:pt>
                <c:pt idx="20">
                  <c:v>300</c:v>
                </c:pt>
                <c:pt idx="22">
                  <c:v>1200</c:v>
                </c:pt>
                <c:pt idx="23">
                  <c:v>3500</c:v>
                </c:pt>
                <c:pt idx="24">
                  <c:v>8000</c:v>
                </c:pt>
                <c:pt idx="25">
                  <c:v>400</c:v>
                </c:pt>
                <c:pt idx="26">
                  <c:v>12000</c:v>
                </c:pt>
                <c:pt idx="28">
                  <c:v>600</c:v>
                </c:pt>
                <c:pt idx="30">
                  <c:v>1000</c:v>
                </c:pt>
                <c:pt idx="31">
                  <c:v>5000</c:v>
                </c:pt>
                <c:pt idx="33">
                  <c:v>2000</c:v>
                </c:pt>
                <c:pt idx="34">
                  <c:v>500</c:v>
                </c:pt>
                <c:pt idx="35">
                  <c:v>1000</c:v>
                </c:pt>
                <c:pt idx="36">
                  <c:v>2500</c:v>
                </c:pt>
                <c:pt idx="38">
                  <c:v>1300</c:v>
                </c:pt>
              </c:numCache>
            </c:numRef>
          </c:val>
          <c:extLst xmlns:c16r2="http://schemas.microsoft.com/office/drawing/2015/06/chart">
            <c:ext xmlns:c16="http://schemas.microsoft.com/office/drawing/2014/chart" uri="{C3380CC4-5D6E-409C-BE32-E72D297353CC}">
              <c16:uniqueId val="{00000002-D4D2-4BA5-8EB8-3207AADA252B}"/>
            </c:ext>
          </c:extLst>
        </c:ser>
        <c:ser>
          <c:idx val="3"/>
          <c:order val="3"/>
          <c:tx>
            <c:strRef>
              <c:f>raspiv!$E$3:$E$4</c:f>
              <c:strCache>
                <c:ptCount val="1"/>
                <c:pt idx="0">
                  <c:v>Shop sales</c:v>
                </c:pt>
              </c:strCache>
            </c:strRef>
          </c:tx>
          <c:spPr>
            <a:solidFill>
              <a:schemeClr val="accent6"/>
            </a:solidFill>
            <a:ln>
              <a:noFill/>
            </a:ln>
            <a:effectLst/>
          </c:spPr>
          <c:invertIfNegative val="0"/>
          <c:cat>
            <c:strRef>
              <c:f>raspiv!$A$5:$A$44</c:f>
              <c:strCache>
                <c:ptCount val="39"/>
                <c:pt idx="0">
                  <c:v>02/08/2015 - 08/08/2015</c:v>
                </c:pt>
                <c:pt idx="1">
                  <c:v>09/08/2015 - 15/08/2015</c:v>
                </c:pt>
                <c:pt idx="2">
                  <c:v>16/08/2015 - 22/08/2015</c:v>
                </c:pt>
                <c:pt idx="3">
                  <c:v>23/08/2015 - 29/08/2015</c:v>
                </c:pt>
                <c:pt idx="4">
                  <c:v>30/08/2015 - 05/09/2015</c:v>
                </c:pt>
                <c:pt idx="5">
                  <c:v>06/09/2015 - 12/09/2015</c:v>
                </c:pt>
                <c:pt idx="6">
                  <c:v>13/09/2015 - 19/09/2015</c:v>
                </c:pt>
                <c:pt idx="7">
                  <c:v>20/09/2015 - 26/09/2015</c:v>
                </c:pt>
                <c:pt idx="8">
                  <c:v>27/09/2015 - 03/10/2015</c:v>
                </c:pt>
                <c:pt idx="9">
                  <c:v>04/10/2015 - 10/10/2015</c:v>
                </c:pt>
                <c:pt idx="10">
                  <c:v>11/10/2015 - 17/10/2015</c:v>
                </c:pt>
                <c:pt idx="11">
                  <c:v>18/10/2015 - 24/10/2015</c:v>
                </c:pt>
                <c:pt idx="12">
                  <c:v>25/10/2015 - 31/10/2015</c:v>
                </c:pt>
                <c:pt idx="13">
                  <c:v>01/11/2015 - 07/11/2015</c:v>
                </c:pt>
                <c:pt idx="14">
                  <c:v>08/11/2015 - 14/11/2015</c:v>
                </c:pt>
                <c:pt idx="15">
                  <c:v>15/11/2015 - 21/11/2015</c:v>
                </c:pt>
                <c:pt idx="16">
                  <c:v>22/11/2015 - 28/11/2015</c:v>
                </c:pt>
                <c:pt idx="17">
                  <c:v>29/11/2015 - 05/12/2015</c:v>
                </c:pt>
                <c:pt idx="18">
                  <c:v>06/12/2015 - 12/12/2015</c:v>
                </c:pt>
                <c:pt idx="19">
                  <c:v>13/12/2015 - 19/12/2015</c:v>
                </c:pt>
                <c:pt idx="20">
                  <c:v>20/12/2015 - 26/12/2015</c:v>
                </c:pt>
                <c:pt idx="21">
                  <c:v>27/12/2015 - 02/01/2016</c:v>
                </c:pt>
                <c:pt idx="22">
                  <c:v>03/01/2016 - 09/01/2016</c:v>
                </c:pt>
                <c:pt idx="23">
                  <c:v>10/01/2016 - 16/01/2016</c:v>
                </c:pt>
                <c:pt idx="24">
                  <c:v>17/01/2016 - 23/01/2016</c:v>
                </c:pt>
                <c:pt idx="25">
                  <c:v>24/01/2016 - 30/01/2016</c:v>
                </c:pt>
                <c:pt idx="26">
                  <c:v>31/01/2016 - 06/02/2016</c:v>
                </c:pt>
                <c:pt idx="27">
                  <c:v>07/02/2016 - 13/02/2016</c:v>
                </c:pt>
                <c:pt idx="28">
                  <c:v>14/02/2016 - 20/02/2016</c:v>
                </c:pt>
                <c:pt idx="29">
                  <c:v>21/02/2016 - 27/02/2016</c:v>
                </c:pt>
                <c:pt idx="30">
                  <c:v>28/02/2016 - 05/03/2016</c:v>
                </c:pt>
                <c:pt idx="31">
                  <c:v>06/03/2016 - 12/03/2016</c:v>
                </c:pt>
                <c:pt idx="32">
                  <c:v>13/03/2016 - 19/03/2016</c:v>
                </c:pt>
                <c:pt idx="33">
                  <c:v>20/03/2016 - 26/03/2016</c:v>
                </c:pt>
                <c:pt idx="34">
                  <c:v>27/03/2016 - 02/04/2016</c:v>
                </c:pt>
                <c:pt idx="35">
                  <c:v>03/04/2016 - 09/04/2016</c:v>
                </c:pt>
                <c:pt idx="36">
                  <c:v>10/04/2016 - 16/04/2016</c:v>
                </c:pt>
                <c:pt idx="37">
                  <c:v>17/04/2016 - 23/04/2016</c:v>
                </c:pt>
                <c:pt idx="38">
                  <c:v>24/04/2016 - 30/04/2016</c:v>
                </c:pt>
              </c:strCache>
            </c:strRef>
          </c:cat>
          <c:val>
            <c:numRef>
              <c:f>raspiv!$E$5:$E$44</c:f>
              <c:numCache>
                <c:formatCode>General</c:formatCode>
                <c:ptCount val="39"/>
                <c:pt idx="0">
                  <c:v>1885</c:v>
                </c:pt>
                <c:pt idx="1">
                  <c:v>1880</c:v>
                </c:pt>
                <c:pt idx="2">
                  <c:v>1235</c:v>
                </c:pt>
                <c:pt idx="3">
                  <c:v>1295</c:v>
                </c:pt>
                <c:pt idx="4">
                  <c:v>1504</c:v>
                </c:pt>
                <c:pt idx="5">
                  <c:v>1517</c:v>
                </c:pt>
                <c:pt idx="6">
                  <c:v>1456</c:v>
                </c:pt>
                <c:pt idx="7">
                  <c:v>1306</c:v>
                </c:pt>
                <c:pt idx="8">
                  <c:v>1088</c:v>
                </c:pt>
                <c:pt idx="9">
                  <c:v>1320</c:v>
                </c:pt>
                <c:pt idx="10">
                  <c:v>1529</c:v>
                </c:pt>
                <c:pt idx="11">
                  <c:v>1834</c:v>
                </c:pt>
                <c:pt idx="12">
                  <c:v>1378</c:v>
                </c:pt>
                <c:pt idx="13">
                  <c:v>1666</c:v>
                </c:pt>
                <c:pt idx="14">
                  <c:v>1814</c:v>
                </c:pt>
                <c:pt idx="15">
                  <c:v>1318</c:v>
                </c:pt>
                <c:pt idx="16">
                  <c:v>1554</c:v>
                </c:pt>
                <c:pt idx="17">
                  <c:v>1523</c:v>
                </c:pt>
                <c:pt idx="18">
                  <c:v>1560</c:v>
                </c:pt>
                <c:pt idx="19">
                  <c:v>1681</c:v>
                </c:pt>
                <c:pt idx="20">
                  <c:v>1663</c:v>
                </c:pt>
                <c:pt idx="21">
                  <c:v>1449</c:v>
                </c:pt>
                <c:pt idx="22">
                  <c:v>1187</c:v>
                </c:pt>
                <c:pt idx="23">
                  <c:v>1541</c:v>
                </c:pt>
                <c:pt idx="24">
                  <c:v>1207</c:v>
                </c:pt>
                <c:pt idx="25">
                  <c:v>1254</c:v>
                </c:pt>
                <c:pt idx="26">
                  <c:v>1338</c:v>
                </c:pt>
                <c:pt idx="27">
                  <c:v>1442</c:v>
                </c:pt>
                <c:pt idx="28">
                  <c:v>1201</c:v>
                </c:pt>
                <c:pt idx="29">
                  <c:v>1350</c:v>
                </c:pt>
                <c:pt idx="30">
                  <c:v>1517</c:v>
                </c:pt>
                <c:pt idx="31">
                  <c:v>1453</c:v>
                </c:pt>
                <c:pt idx="32">
                  <c:v>1651</c:v>
                </c:pt>
                <c:pt idx="33">
                  <c:v>1823</c:v>
                </c:pt>
                <c:pt idx="34">
                  <c:v>1706</c:v>
                </c:pt>
                <c:pt idx="35">
                  <c:v>1761</c:v>
                </c:pt>
                <c:pt idx="36">
                  <c:v>1676</c:v>
                </c:pt>
                <c:pt idx="37">
                  <c:v>1560</c:v>
                </c:pt>
                <c:pt idx="38">
                  <c:v>1324</c:v>
                </c:pt>
              </c:numCache>
            </c:numRef>
          </c:val>
          <c:extLst xmlns:c16r2="http://schemas.microsoft.com/office/drawing/2015/06/chart">
            <c:ext xmlns:c16="http://schemas.microsoft.com/office/drawing/2014/chart" uri="{C3380CC4-5D6E-409C-BE32-E72D297353CC}">
              <c16:uniqueId val="{00000003-D4D2-4BA5-8EB8-3207AADA252B}"/>
            </c:ext>
          </c:extLst>
        </c:ser>
        <c:ser>
          <c:idx val="4"/>
          <c:order val="4"/>
          <c:tx>
            <c:strRef>
              <c:f>raspiv!$F$3:$F$4</c:f>
              <c:strCache>
                <c:ptCount val="1"/>
                <c:pt idx="0">
                  <c:v>Transfer loan repayment</c:v>
                </c:pt>
              </c:strCache>
            </c:strRef>
          </c:tx>
          <c:spPr>
            <a:solidFill>
              <a:schemeClr val="accent5"/>
            </a:solidFill>
            <a:ln>
              <a:noFill/>
            </a:ln>
            <a:effectLst/>
          </c:spPr>
          <c:invertIfNegative val="0"/>
          <c:cat>
            <c:strRef>
              <c:f>raspiv!$A$5:$A$44</c:f>
              <c:strCache>
                <c:ptCount val="39"/>
                <c:pt idx="0">
                  <c:v>02/08/2015 - 08/08/2015</c:v>
                </c:pt>
                <c:pt idx="1">
                  <c:v>09/08/2015 - 15/08/2015</c:v>
                </c:pt>
                <c:pt idx="2">
                  <c:v>16/08/2015 - 22/08/2015</c:v>
                </c:pt>
                <c:pt idx="3">
                  <c:v>23/08/2015 - 29/08/2015</c:v>
                </c:pt>
                <c:pt idx="4">
                  <c:v>30/08/2015 - 05/09/2015</c:v>
                </c:pt>
                <c:pt idx="5">
                  <c:v>06/09/2015 - 12/09/2015</c:v>
                </c:pt>
                <c:pt idx="6">
                  <c:v>13/09/2015 - 19/09/2015</c:v>
                </c:pt>
                <c:pt idx="7">
                  <c:v>20/09/2015 - 26/09/2015</c:v>
                </c:pt>
                <c:pt idx="8">
                  <c:v>27/09/2015 - 03/10/2015</c:v>
                </c:pt>
                <c:pt idx="9">
                  <c:v>04/10/2015 - 10/10/2015</c:v>
                </c:pt>
                <c:pt idx="10">
                  <c:v>11/10/2015 - 17/10/2015</c:v>
                </c:pt>
                <c:pt idx="11">
                  <c:v>18/10/2015 - 24/10/2015</c:v>
                </c:pt>
                <c:pt idx="12">
                  <c:v>25/10/2015 - 31/10/2015</c:v>
                </c:pt>
                <c:pt idx="13">
                  <c:v>01/11/2015 - 07/11/2015</c:v>
                </c:pt>
                <c:pt idx="14">
                  <c:v>08/11/2015 - 14/11/2015</c:v>
                </c:pt>
                <c:pt idx="15">
                  <c:v>15/11/2015 - 21/11/2015</c:v>
                </c:pt>
                <c:pt idx="16">
                  <c:v>22/11/2015 - 28/11/2015</c:v>
                </c:pt>
                <c:pt idx="17">
                  <c:v>29/11/2015 - 05/12/2015</c:v>
                </c:pt>
                <c:pt idx="18">
                  <c:v>06/12/2015 - 12/12/2015</c:v>
                </c:pt>
                <c:pt idx="19">
                  <c:v>13/12/2015 - 19/12/2015</c:v>
                </c:pt>
                <c:pt idx="20">
                  <c:v>20/12/2015 - 26/12/2015</c:v>
                </c:pt>
                <c:pt idx="21">
                  <c:v>27/12/2015 - 02/01/2016</c:v>
                </c:pt>
                <c:pt idx="22">
                  <c:v>03/01/2016 - 09/01/2016</c:v>
                </c:pt>
                <c:pt idx="23">
                  <c:v>10/01/2016 - 16/01/2016</c:v>
                </c:pt>
                <c:pt idx="24">
                  <c:v>17/01/2016 - 23/01/2016</c:v>
                </c:pt>
                <c:pt idx="25">
                  <c:v>24/01/2016 - 30/01/2016</c:v>
                </c:pt>
                <c:pt idx="26">
                  <c:v>31/01/2016 - 06/02/2016</c:v>
                </c:pt>
                <c:pt idx="27">
                  <c:v>07/02/2016 - 13/02/2016</c:v>
                </c:pt>
                <c:pt idx="28">
                  <c:v>14/02/2016 - 20/02/2016</c:v>
                </c:pt>
                <c:pt idx="29">
                  <c:v>21/02/2016 - 27/02/2016</c:v>
                </c:pt>
                <c:pt idx="30">
                  <c:v>28/02/2016 - 05/03/2016</c:v>
                </c:pt>
                <c:pt idx="31">
                  <c:v>06/03/2016 - 12/03/2016</c:v>
                </c:pt>
                <c:pt idx="32">
                  <c:v>13/03/2016 - 19/03/2016</c:v>
                </c:pt>
                <c:pt idx="33">
                  <c:v>20/03/2016 - 26/03/2016</c:v>
                </c:pt>
                <c:pt idx="34">
                  <c:v>27/03/2016 - 02/04/2016</c:v>
                </c:pt>
                <c:pt idx="35">
                  <c:v>03/04/2016 - 09/04/2016</c:v>
                </c:pt>
                <c:pt idx="36">
                  <c:v>10/04/2016 - 16/04/2016</c:v>
                </c:pt>
                <c:pt idx="37">
                  <c:v>17/04/2016 - 23/04/2016</c:v>
                </c:pt>
                <c:pt idx="38">
                  <c:v>24/04/2016 - 30/04/2016</c:v>
                </c:pt>
              </c:strCache>
            </c:strRef>
          </c:cat>
          <c:val>
            <c:numRef>
              <c:f>raspiv!$F$5:$F$44</c:f>
              <c:numCache>
                <c:formatCode>General</c:formatCode>
                <c:ptCount val="39"/>
                <c:pt idx="4">
                  <c:v>-60</c:v>
                </c:pt>
                <c:pt idx="5">
                  <c:v>-60</c:v>
                </c:pt>
                <c:pt idx="7">
                  <c:v>-60</c:v>
                </c:pt>
                <c:pt idx="9">
                  <c:v>-30</c:v>
                </c:pt>
                <c:pt idx="10">
                  <c:v>-30</c:v>
                </c:pt>
                <c:pt idx="11">
                  <c:v>-30</c:v>
                </c:pt>
                <c:pt idx="29">
                  <c:v>-40</c:v>
                </c:pt>
                <c:pt idx="31">
                  <c:v>-40</c:v>
                </c:pt>
                <c:pt idx="32">
                  <c:v>-40</c:v>
                </c:pt>
                <c:pt idx="35">
                  <c:v>-40</c:v>
                </c:pt>
              </c:numCache>
            </c:numRef>
          </c:val>
          <c:extLst xmlns:c16r2="http://schemas.microsoft.com/office/drawing/2015/06/chart">
            <c:ext xmlns:c16="http://schemas.microsoft.com/office/drawing/2014/chart" uri="{C3380CC4-5D6E-409C-BE32-E72D297353CC}">
              <c16:uniqueId val="{00000004-D4D2-4BA5-8EB8-3207AADA252B}"/>
            </c:ext>
          </c:extLst>
        </c:ser>
        <c:dLbls>
          <c:showLegendKey val="0"/>
          <c:showVal val="0"/>
          <c:showCatName val="0"/>
          <c:showSerName val="0"/>
          <c:showPercent val="0"/>
          <c:showBubbleSize val="0"/>
        </c:dLbls>
        <c:gapWidth val="40"/>
        <c:overlap val="100"/>
        <c:axId val="420178248"/>
        <c:axId val="420178640"/>
      </c:barChart>
      <c:catAx>
        <c:axId val="420178248"/>
        <c:scaling>
          <c:orientation val="minMax"/>
        </c:scaling>
        <c:delete val="1"/>
        <c:axPos val="b"/>
        <c:numFmt formatCode="General" sourceLinked="1"/>
        <c:majorTickMark val="none"/>
        <c:minorTickMark val="none"/>
        <c:tickLblPos val="nextTo"/>
        <c:crossAx val="420178640"/>
        <c:crosses val="autoZero"/>
        <c:auto val="1"/>
        <c:lblAlgn val="ctr"/>
        <c:lblOffset val="100"/>
        <c:tickLblSkip val="10"/>
        <c:noMultiLvlLbl val="0"/>
      </c:catAx>
      <c:valAx>
        <c:axId val="42017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178248"/>
        <c:crosses val="autoZero"/>
        <c:crossBetween val="between"/>
      </c:valAx>
      <c:spPr>
        <a:noFill/>
        <a:ln>
          <a:noFill/>
        </a:ln>
        <a:effectLst/>
      </c:spPr>
    </c:plotArea>
    <c:legend>
      <c:legendPos val="t"/>
      <c:layout>
        <c:manualLayout>
          <c:xMode val="edge"/>
          <c:yMode val="edge"/>
          <c:x val="0.16019574415163418"/>
          <c:y val="2.7777777777777776E-2"/>
          <c:w val="0.69985774822007074"/>
          <c:h val="9.49238116068824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[Basic data end April for analysis.xlsx]mospiv!PivotTable9</c:name>
    <c:fmtId val="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s>
    <c:plotArea>
      <c:layout>
        <c:manualLayout>
          <c:layoutTarget val="inner"/>
          <c:xMode val="edge"/>
          <c:yMode val="edge"/>
          <c:x val="0.12490048118985127"/>
          <c:y val="0.14175213096583841"/>
          <c:w val="0.84454396325459313"/>
          <c:h val="0.83079210212262145"/>
        </c:manualLayout>
      </c:layout>
      <c:barChart>
        <c:barDir val="col"/>
        <c:grouping val="stacked"/>
        <c:varyColors val="0"/>
        <c:ser>
          <c:idx val="0"/>
          <c:order val="0"/>
          <c:tx>
            <c:strRef>
              <c:f>mospiv!$B$3:$B$4</c:f>
              <c:strCache>
                <c:ptCount val="1"/>
                <c:pt idx="0">
                  <c:v>Buying stock for shop</c:v>
                </c:pt>
              </c:strCache>
            </c:strRef>
          </c:tx>
          <c:spPr>
            <a:solidFill>
              <a:srgbClr val="FF0000"/>
            </a:solidFill>
            <a:ln>
              <a:noFill/>
            </a:ln>
            <a:effectLst/>
          </c:spPr>
          <c:invertIfNegative val="0"/>
          <c:cat>
            <c:strRef>
              <c:f>mospiv!$A$5:$A$44</c:f>
              <c:strCache>
                <c:ptCount val="39"/>
                <c:pt idx="0">
                  <c:v>02/08/2015 - 08/08/2015</c:v>
                </c:pt>
                <c:pt idx="1">
                  <c:v>09/08/2015 - 15/08/2015</c:v>
                </c:pt>
                <c:pt idx="2">
                  <c:v>16/08/2015 - 22/08/2015</c:v>
                </c:pt>
                <c:pt idx="3">
                  <c:v>23/08/2015 - 29/08/2015</c:v>
                </c:pt>
                <c:pt idx="4">
                  <c:v>30/08/2015 - 05/09/2015</c:v>
                </c:pt>
                <c:pt idx="5">
                  <c:v>06/09/2015 - 12/09/2015</c:v>
                </c:pt>
                <c:pt idx="6">
                  <c:v>13/09/2015 - 19/09/2015</c:v>
                </c:pt>
                <c:pt idx="7">
                  <c:v>20/09/2015 - 26/09/2015</c:v>
                </c:pt>
                <c:pt idx="8">
                  <c:v>27/09/2015 - 03/10/2015</c:v>
                </c:pt>
                <c:pt idx="9">
                  <c:v>04/10/2015 - 10/10/2015</c:v>
                </c:pt>
                <c:pt idx="10">
                  <c:v>11/10/2015 - 17/10/2015</c:v>
                </c:pt>
                <c:pt idx="11">
                  <c:v>18/10/2015 - 24/10/2015</c:v>
                </c:pt>
                <c:pt idx="12">
                  <c:v>25/10/2015 - 31/10/2015</c:v>
                </c:pt>
                <c:pt idx="13">
                  <c:v>01/11/2015 - 07/11/2015</c:v>
                </c:pt>
                <c:pt idx="14">
                  <c:v>08/11/2015 - 14/11/2015</c:v>
                </c:pt>
                <c:pt idx="15">
                  <c:v>15/11/2015 - 21/11/2015</c:v>
                </c:pt>
                <c:pt idx="16">
                  <c:v>22/11/2015 - 28/11/2015</c:v>
                </c:pt>
                <c:pt idx="17">
                  <c:v>29/11/2015 - 05/12/2015</c:v>
                </c:pt>
                <c:pt idx="18">
                  <c:v>06/12/2015 - 12/12/2015</c:v>
                </c:pt>
                <c:pt idx="19">
                  <c:v>13/12/2015 - 19/12/2015</c:v>
                </c:pt>
                <c:pt idx="20">
                  <c:v>20/12/2015 - 26/12/2015</c:v>
                </c:pt>
                <c:pt idx="21">
                  <c:v>27/12/2015 - 02/01/2016</c:v>
                </c:pt>
                <c:pt idx="22">
                  <c:v>03/01/2016 - 09/01/2016</c:v>
                </c:pt>
                <c:pt idx="23">
                  <c:v>10/01/2016 - 16/01/2016</c:v>
                </c:pt>
                <c:pt idx="24">
                  <c:v>17/01/2016 - 23/01/2016</c:v>
                </c:pt>
                <c:pt idx="25">
                  <c:v>24/01/2016 - 30/01/2016</c:v>
                </c:pt>
                <c:pt idx="26">
                  <c:v>31/01/2016 - 06/02/2016</c:v>
                </c:pt>
                <c:pt idx="27">
                  <c:v>07/02/2016 - 13/02/2016</c:v>
                </c:pt>
                <c:pt idx="28">
                  <c:v>14/02/2016 - 20/02/2016</c:v>
                </c:pt>
                <c:pt idx="29">
                  <c:v>21/02/2016 - 27/02/2016</c:v>
                </c:pt>
                <c:pt idx="30">
                  <c:v>28/02/2016 - 05/03/2016</c:v>
                </c:pt>
                <c:pt idx="31">
                  <c:v>06/03/2016 - 12/03/2016</c:v>
                </c:pt>
                <c:pt idx="32">
                  <c:v>13/03/2016 - 19/03/2016</c:v>
                </c:pt>
                <c:pt idx="33">
                  <c:v>20/03/2016 - 26/03/2016</c:v>
                </c:pt>
                <c:pt idx="34">
                  <c:v>27/03/2016 - 02/04/2016</c:v>
                </c:pt>
                <c:pt idx="35">
                  <c:v>03/04/2016 - 09/04/2016</c:v>
                </c:pt>
                <c:pt idx="36">
                  <c:v>10/04/2016 - 16/04/2016</c:v>
                </c:pt>
                <c:pt idx="37">
                  <c:v>17/04/2016 - 23/04/2016</c:v>
                </c:pt>
                <c:pt idx="38">
                  <c:v>24/04/2016 - 30/04/2016</c:v>
                </c:pt>
              </c:strCache>
            </c:strRef>
          </c:cat>
          <c:val>
            <c:numRef>
              <c:f>mospiv!$B$5:$B$44</c:f>
              <c:numCache>
                <c:formatCode>General</c:formatCode>
                <c:ptCount val="39"/>
                <c:pt idx="0">
                  <c:v>-16910</c:v>
                </c:pt>
                <c:pt idx="1">
                  <c:v>-18450</c:v>
                </c:pt>
                <c:pt idx="2">
                  <c:v>-15775</c:v>
                </c:pt>
                <c:pt idx="3">
                  <c:v>-19115</c:v>
                </c:pt>
                <c:pt idx="4">
                  <c:v>-18600</c:v>
                </c:pt>
                <c:pt idx="5">
                  <c:v>-22470</c:v>
                </c:pt>
                <c:pt idx="6">
                  <c:v>-20482</c:v>
                </c:pt>
                <c:pt idx="7">
                  <c:v>-20960</c:v>
                </c:pt>
                <c:pt idx="8">
                  <c:v>-30219</c:v>
                </c:pt>
                <c:pt idx="9">
                  <c:v>-31739</c:v>
                </c:pt>
                <c:pt idx="10">
                  <c:v>-29341</c:v>
                </c:pt>
                <c:pt idx="11">
                  <c:v>-26715</c:v>
                </c:pt>
                <c:pt idx="12">
                  <c:v>-27272</c:v>
                </c:pt>
                <c:pt idx="13">
                  <c:v>-25815</c:v>
                </c:pt>
                <c:pt idx="14">
                  <c:v>-30350</c:v>
                </c:pt>
                <c:pt idx="15">
                  <c:v>-27782</c:v>
                </c:pt>
                <c:pt idx="16">
                  <c:v>-27237</c:v>
                </c:pt>
                <c:pt idx="17">
                  <c:v>-28225</c:v>
                </c:pt>
                <c:pt idx="18">
                  <c:v>-25876</c:v>
                </c:pt>
                <c:pt idx="19">
                  <c:v>-28375</c:v>
                </c:pt>
                <c:pt idx="20">
                  <c:v>-29270</c:v>
                </c:pt>
                <c:pt idx="21">
                  <c:v>-28230</c:v>
                </c:pt>
                <c:pt idx="22">
                  <c:v>-28460</c:v>
                </c:pt>
                <c:pt idx="23">
                  <c:v>-27560</c:v>
                </c:pt>
                <c:pt idx="24">
                  <c:v>-34615</c:v>
                </c:pt>
                <c:pt idx="25">
                  <c:v>-28647</c:v>
                </c:pt>
                <c:pt idx="26">
                  <c:v>-30698</c:v>
                </c:pt>
                <c:pt idx="27">
                  <c:v>-30377</c:v>
                </c:pt>
                <c:pt idx="28">
                  <c:v>-37897</c:v>
                </c:pt>
                <c:pt idx="29">
                  <c:v>-32261</c:v>
                </c:pt>
                <c:pt idx="30">
                  <c:v>-28710</c:v>
                </c:pt>
                <c:pt idx="31">
                  <c:v>-25312</c:v>
                </c:pt>
                <c:pt idx="32">
                  <c:v>-31789</c:v>
                </c:pt>
                <c:pt idx="33">
                  <c:v>-31166</c:v>
                </c:pt>
                <c:pt idx="34">
                  <c:v>-33108</c:v>
                </c:pt>
                <c:pt idx="35">
                  <c:v>-32435</c:v>
                </c:pt>
                <c:pt idx="36">
                  <c:v>-40765</c:v>
                </c:pt>
                <c:pt idx="37">
                  <c:v>-36033</c:v>
                </c:pt>
                <c:pt idx="38">
                  <c:v>-33812</c:v>
                </c:pt>
              </c:numCache>
            </c:numRef>
          </c:val>
          <c:extLst xmlns:c16r2="http://schemas.microsoft.com/office/drawing/2015/06/chart">
            <c:ext xmlns:c16="http://schemas.microsoft.com/office/drawing/2014/chart" uri="{C3380CC4-5D6E-409C-BE32-E72D297353CC}">
              <c16:uniqueId val="{00000000-E2AE-4012-B743-D142BFF38687}"/>
            </c:ext>
          </c:extLst>
        </c:ser>
        <c:ser>
          <c:idx val="1"/>
          <c:order val="1"/>
          <c:tx>
            <c:strRef>
              <c:f>mospiv!$C$3:$C$4</c:f>
              <c:strCache>
                <c:ptCount val="1"/>
                <c:pt idx="0">
                  <c:v>Loan repayment</c:v>
                </c:pt>
              </c:strCache>
            </c:strRef>
          </c:tx>
          <c:spPr>
            <a:solidFill>
              <a:schemeClr val="accent2"/>
            </a:solidFill>
            <a:ln>
              <a:noFill/>
            </a:ln>
            <a:effectLst/>
          </c:spPr>
          <c:invertIfNegative val="0"/>
          <c:cat>
            <c:strRef>
              <c:f>mospiv!$A$5:$A$44</c:f>
              <c:strCache>
                <c:ptCount val="39"/>
                <c:pt idx="0">
                  <c:v>02/08/2015 - 08/08/2015</c:v>
                </c:pt>
                <c:pt idx="1">
                  <c:v>09/08/2015 - 15/08/2015</c:v>
                </c:pt>
                <c:pt idx="2">
                  <c:v>16/08/2015 - 22/08/2015</c:v>
                </c:pt>
                <c:pt idx="3">
                  <c:v>23/08/2015 - 29/08/2015</c:v>
                </c:pt>
                <c:pt idx="4">
                  <c:v>30/08/2015 - 05/09/2015</c:v>
                </c:pt>
                <c:pt idx="5">
                  <c:v>06/09/2015 - 12/09/2015</c:v>
                </c:pt>
                <c:pt idx="6">
                  <c:v>13/09/2015 - 19/09/2015</c:v>
                </c:pt>
                <c:pt idx="7">
                  <c:v>20/09/2015 - 26/09/2015</c:v>
                </c:pt>
                <c:pt idx="8">
                  <c:v>27/09/2015 - 03/10/2015</c:v>
                </c:pt>
                <c:pt idx="9">
                  <c:v>04/10/2015 - 10/10/2015</c:v>
                </c:pt>
                <c:pt idx="10">
                  <c:v>11/10/2015 - 17/10/2015</c:v>
                </c:pt>
                <c:pt idx="11">
                  <c:v>18/10/2015 - 24/10/2015</c:v>
                </c:pt>
                <c:pt idx="12">
                  <c:v>25/10/2015 - 31/10/2015</c:v>
                </c:pt>
                <c:pt idx="13">
                  <c:v>01/11/2015 - 07/11/2015</c:v>
                </c:pt>
                <c:pt idx="14">
                  <c:v>08/11/2015 - 14/11/2015</c:v>
                </c:pt>
                <c:pt idx="15">
                  <c:v>15/11/2015 - 21/11/2015</c:v>
                </c:pt>
                <c:pt idx="16">
                  <c:v>22/11/2015 - 28/11/2015</c:v>
                </c:pt>
                <c:pt idx="17">
                  <c:v>29/11/2015 - 05/12/2015</c:v>
                </c:pt>
                <c:pt idx="18">
                  <c:v>06/12/2015 - 12/12/2015</c:v>
                </c:pt>
                <c:pt idx="19">
                  <c:v>13/12/2015 - 19/12/2015</c:v>
                </c:pt>
                <c:pt idx="20">
                  <c:v>20/12/2015 - 26/12/2015</c:v>
                </c:pt>
                <c:pt idx="21">
                  <c:v>27/12/2015 - 02/01/2016</c:v>
                </c:pt>
                <c:pt idx="22">
                  <c:v>03/01/2016 - 09/01/2016</c:v>
                </c:pt>
                <c:pt idx="23">
                  <c:v>10/01/2016 - 16/01/2016</c:v>
                </c:pt>
                <c:pt idx="24">
                  <c:v>17/01/2016 - 23/01/2016</c:v>
                </c:pt>
                <c:pt idx="25">
                  <c:v>24/01/2016 - 30/01/2016</c:v>
                </c:pt>
                <c:pt idx="26">
                  <c:v>31/01/2016 - 06/02/2016</c:v>
                </c:pt>
                <c:pt idx="27">
                  <c:v>07/02/2016 - 13/02/2016</c:v>
                </c:pt>
                <c:pt idx="28">
                  <c:v>14/02/2016 - 20/02/2016</c:v>
                </c:pt>
                <c:pt idx="29">
                  <c:v>21/02/2016 - 27/02/2016</c:v>
                </c:pt>
                <c:pt idx="30">
                  <c:v>28/02/2016 - 05/03/2016</c:v>
                </c:pt>
                <c:pt idx="31">
                  <c:v>06/03/2016 - 12/03/2016</c:v>
                </c:pt>
                <c:pt idx="32">
                  <c:v>13/03/2016 - 19/03/2016</c:v>
                </c:pt>
                <c:pt idx="33">
                  <c:v>20/03/2016 - 26/03/2016</c:v>
                </c:pt>
                <c:pt idx="34">
                  <c:v>27/03/2016 - 02/04/2016</c:v>
                </c:pt>
                <c:pt idx="35">
                  <c:v>03/04/2016 - 09/04/2016</c:v>
                </c:pt>
                <c:pt idx="36">
                  <c:v>10/04/2016 - 16/04/2016</c:v>
                </c:pt>
                <c:pt idx="37">
                  <c:v>17/04/2016 - 23/04/2016</c:v>
                </c:pt>
                <c:pt idx="38">
                  <c:v>24/04/2016 - 30/04/2016</c:v>
                </c:pt>
              </c:strCache>
            </c:strRef>
          </c:cat>
          <c:val>
            <c:numRef>
              <c:f>mospiv!$C$5:$C$44</c:f>
              <c:numCache>
                <c:formatCode>General</c:formatCode>
                <c:ptCount val="39"/>
                <c:pt idx="36">
                  <c:v>-4800</c:v>
                </c:pt>
              </c:numCache>
            </c:numRef>
          </c:val>
          <c:extLst xmlns:c16r2="http://schemas.microsoft.com/office/drawing/2015/06/chart">
            <c:ext xmlns:c16="http://schemas.microsoft.com/office/drawing/2014/chart" uri="{C3380CC4-5D6E-409C-BE32-E72D297353CC}">
              <c16:uniqueId val="{00000001-E2AE-4012-B743-D142BFF38687}"/>
            </c:ext>
          </c:extLst>
        </c:ser>
        <c:ser>
          <c:idx val="2"/>
          <c:order val="2"/>
          <c:tx>
            <c:strRef>
              <c:f>mospiv!$D$3:$D$4</c:f>
              <c:strCache>
                <c:ptCount val="1"/>
                <c:pt idx="0">
                  <c:v>Loan taken</c:v>
                </c:pt>
              </c:strCache>
            </c:strRef>
          </c:tx>
          <c:spPr>
            <a:solidFill>
              <a:schemeClr val="tx1"/>
            </a:solidFill>
            <a:ln>
              <a:noFill/>
            </a:ln>
            <a:effectLst/>
          </c:spPr>
          <c:invertIfNegative val="0"/>
          <c:cat>
            <c:strRef>
              <c:f>mospiv!$A$5:$A$44</c:f>
              <c:strCache>
                <c:ptCount val="39"/>
                <c:pt idx="0">
                  <c:v>02/08/2015 - 08/08/2015</c:v>
                </c:pt>
                <c:pt idx="1">
                  <c:v>09/08/2015 - 15/08/2015</c:v>
                </c:pt>
                <c:pt idx="2">
                  <c:v>16/08/2015 - 22/08/2015</c:v>
                </c:pt>
                <c:pt idx="3">
                  <c:v>23/08/2015 - 29/08/2015</c:v>
                </c:pt>
                <c:pt idx="4">
                  <c:v>30/08/2015 - 05/09/2015</c:v>
                </c:pt>
                <c:pt idx="5">
                  <c:v>06/09/2015 - 12/09/2015</c:v>
                </c:pt>
                <c:pt idx="6">
                  <c:v>13/09/2015 - 19/09/2015</c:v>
                </c:pt>
                <c:pt idx="7">
                  <c:v>20/09/2015 - 26/09/2015</c:v>
                </c:pt>
                <c:pt idx="8">
                  <c:v>27/09/2015 - 03/10/2015</c:v>
                </c:pt>
                <c:pt idx="9">
                  <c:v>04/10/2015 - 10/10/2015</c:v>
                </c:pt>
                <c:pt idx="10">
                  <c:v>11/10/2015 - 17/10/2015</c:v>
                </c:pt>
                <c:pt idx="11">
                  <c:v>18/10/2015 - 24/10/2015</c:v>
                </c:pt>
                <c:pt idx="12">
                  <c:v>25/10/2015 - 31/10/2015</c:v>
                </c:pt>
                <c:pt idx="13">
                  <c:v>01/11/2015 - 07/11/2015</c:v>
                </c:pt>
                <c:pt idx="14">
                  <c:v>08/11/2015 - 14/11/2015</c:v>
                </c:pt>
                <c:pt idx="15">
                  <c:v>15/11/2015 - 21/11/2015</c:v>
                </c:pt>
                <c:pt idx="16">
                  <c:v>22/11/2015 - 28/11/2015</c:v>
                </c:pt>
                <c:pt idx="17">
                  <c:v>29/11/2015 - 05/12/2015</c:v>
                </c:pt>
                <c:pt idx="18">
                  <c:v>06/12/2015 - 12/12/2015</c:v>
                </c:pt>
                <c:pt idx="19">
                  <c:v>13/12/2015 - 19/12/2015</c:v>
                </c:pt>
                <c:pt idx="20">
                  <c:v>20/12/2015 - 26/12/2015</c:v>
                </c:pt>
                <c:pt idx="21">
                  <c:v>27/12/2015 - 02/01/2016</c:v>
                </c:pt>
                <c:pt idx="22">
                  <c:v>03/01/2016 - 09/01/2016</c:v>
                </c:pt>
                <c:pt idx="23">
                  <c:v>10/01/2016 - 16/01/2016</c:v>
                </c:pt>
                <c:pt idx="24">
                  <c:v>17/01/2016 - 23/01/2016</c:v>
                </c:pt>
                <c:pt idx="25">
                  <c:v>24/01/2016 - 30/01/2016</c:v>
                </c:pt>
                <c:pt idx="26">
                  <c:v>31/01/2016 - 06/02/2016</c:v>
                </c:pt>
                <c:pt idx="27">
                  <c:v>07/02/2016 - 13/02/2016</c:v>
                </c:pt>
                <c:pt idx="28">
                  <c:v>14/02/2016 - 20/02/2016</c:v>
                </c:pt>
                <c:pt idx="29">
                  <c:v>21/02/2016 - 27/02/2016</c:v>
                </c:pt>
                <c:pt idx="30">
                  <c:v>28/02/2016 - 05/03/2016</c:v>
                </c:pt>
                <c:pt idx="31">
                  <c:v>06/03/2016 - 12/03/2016</c:v>
                </c:pt>
                <c:pt idx="32">
                  <c:v>13/03/2016 - 19/03/2016</c:v>
                </c:pt>
                <c:pt idx="33">
                  <c:v>20/03/2016 - 26/03/2016</c:v>
                </c:pt>
                <c:pt idx="34">
                  <c:v>27/03/2016 - 02/04/2016</c:v>
                </c:pt>
                <c:pt idx="35">
                  <c:v>03/04/2016 - 09/04/2016</c:v>
                </c:pt>
                <c:pt idx="36">
                  <c:v>10/04/2016 - 16/04/2016</c:v>
                </c:pt>
                <c:pt idx="37">
                  <c:v>17/04/2016 - 23/04/2016</c:v>
                </c:pt>
                <c:pt idx="38">
                  <c:v>24/04/2016 - 30/04/2016</c:v>
                </c:pt>
              </c:strCache>
            </c:strRef>
          </c:cat>
          <c:val>
            <c:numRef>
              <c:f>mospiv!$D$5:$D$44</c:f>
              <c:numCache>
                <c:formatCode>General</c:formatCode>
                <c:ptCount val="39"/>
                <c:pt idx="36">
                  <c:v>5000</c:v>
                </c:pt>
              </c:numCache>
            </c:numRef>
          </c:val>
          <c:extLst xmlns:c16r2="http://schemas.microsoft.com/office/drawing/2015/06/chart">
            <c:ext xmlns:c16="http://schemas.microsoft.com/office/drawing/2014/chart" uri="{C3380CC4-5D6E-409C-BE32-E72D297353CC}">
              <c16:uniqueId val="{00000002-E2AE-4012-B743-D142BFF38687}"/>
            </c:ext>
          </c:extLst>
        </c:ser>
        <c:ser>
          <c:idx val="3"/>
          <c:order val="3"/>
          <c:tx>
            <c:strRef>
              <c:f>mospiv!$E$3:$E$4</c:f>
              <c:strCache>
                <c:ptCount val="1"/>
                <c:pt idx="0">
                  <c:v>Shop sales</c:v>
                </c:pt>
              </c:strCache>
            </c:strRef>
          </c:tx>
          <c:spPr>
            <a:solidFill>
              <a:schemeClr val="accent6"/>
            </a:solidFill>
            <a:ln>
              <a:noFill/>
            </a:ln>
            <a:effectLst/>
          </c:spPr>
          <c:invertIfNegative val="0"/>
          <c:cat>
            <c:strRef>
              <c:f>mospiv!$A$5:$A$44</c:f>
              <c:strCache>
                <c:ptCount val="39"/>
                <c:pt idx="0">
                  <c:v>02/08/2015 - 08/08/2015</c:v>
                </c:pt>
                <c:pt idx="1">
                  <c:v>09/08/2015 - 15/08/2015</c:v>
                </c:pt>
                <c:pt idx="2">
                  <c:v>16/08/2015 - 22/08/2015</c:v>
                </c:pt>
                <c:pt idx="3">
                  <c:v>23/08/2015 - 29/08/2015</c:v>
                </c:pt>
                <c:pt idx="4">
                  <c:v>30/08/2015 - 05/09/2015</c:v>
                </c:pt>
                <c:pt idx="5">
                  <c:v>06/09/2015 - 12/09/2015</c:v>
                </c:pt>
                <c:pt idx="6">
                  <c:v>13/09/2015 - 19/09/2015</c:v>
                </c:pt>
                <c:pt idx="7">
                  <c:v>20/09/2015 - 26/09/2015</c:v>
                </c:pt>
                <c:pt idx="8">
                  <c:v>27/09/2015 - 03/10/2015</c:v>
                </c:pt>
                <c:pt idx="9">
                  <c:v>04/10/2015 - 10/10/2015</c:v>
                </c:pt>
                <c:pt idx="10">
                  <c:v>11/10/2015 - 17/10/2015</c:v>
                </c:pt>
                <c:pt idx="11">
                  <c:v>18/10/2015 - 24/10/2015</c:v>
                </c:pt>
                <c:pt idx="12">
                  <c:v>25/10/2015 - 31/10/2015</c:v>
                </c:pt>
                <c:pt idx="13">
                  <c:v>01/11/2015 - 07/11/2015</c:v>
                </c:pt>
                <c:pt idx="14">
                  <c:v>08/11/2015 - 14/11/2015</c:v>
                </c:pt>
                <c:pt idx="15">
                  <c:v>15/11/2015 - 21/11/2015</c:v>
                </c:pt>
                <c:pt idx="16">
                  <c:v>22/11/2015 - 28/11/2015</c:v>
                </c:pt>
                <c:pt idx="17">
                  <c:v>29/11/2015 - 05/12/2015</c:v>
                </c:pt>
                <c:pt idx="18">
                  <c:v>06/12/2015 - 12/12/2015</c:v>
                </c:pt>
                <c:pt idx="19">
                  <c:v>13/12/2015 - 19/12/2015</c:v>
                </c:pt>
                <c:pt idx="20">
                  <c:v>20/12/2015 - 26/12/2015</c:v>
                </c:pt>
                <c:pt idx="21">
                  <c:v>27/12/2015 - 02/01/2016</c:v>
                </c:pt>
                <c:pt idx="22">
                  <c:v>03/01/2016 - 09/01/2016</c:v>
                </c:pt>
                <c:pt idx="23">
                  <c:v>10/01/2016 - 16/01/2016</c:v>
                </c:pt>
                <c:pt idx="24">
                  <c:v>17/01/2016 - 23/01/2016</c:v>
                </c:pt>
                <c:pt idx="25">
                  <c:v>24/01/2016 - 30/01/2016</c:v>
                </c:pt>
                <c:pt idx="26">
                  <c:v>31/01/2016 - 06/02/2016</c:v>
                </c:pt>
                <c:pt idx="27">
                  <c:v>07/02/2016 - 13/02/2016</c:v>
                </c:pt>
                <c:pt idx="28">
                  <c:v>14/02/2016 - 20/02/2016</c:v>
                </c:pt>
                <c:pt idx="29">
                  <c:v>21/02/2016 - 27/02/2016</c:v>
                </c:pt>
                <c:pt idx="30">
                  <c:v>28/02/2016 - 05/03/2016</c:v>
                </c:pt>
                <c:pt idx="31">
                  <c:v>06/03/2016 - 12/03/2016</c:v>
                </c:pt>
                <c:pt idx="32">
                  <c:v>13/03/2016 - 19/03/2016</c:v>
                </c:pt>
                <c:pt idx="33">
                  <c:v>20/03/2016 - 26/03/2016</c:v>
                </c:pt>
                <c:pt idx="34">
                  <c:v>27/03/2016 - 02/04/2016</c:v>
                </c:pt>
                <c:pt idx="35">
                  <c:v>03/04/2016 - 09/04/2016</c:v>
                </c:pt>
                <c:pt idx="36">
                  <c:v>10/04/2016 - 16/04/2016</c:v>
                </c:pt>
                <c:pt idx="37">
                  <c:v>17/04/2016 - 23/04/2016</c:v>
                </c:pt>
                <c:pt idx="38">
                  <c:v>24/04/2016 - 30/04/2016</c:v>
                </c:pt>
              </c:strCache>
            </c:strRef>
          </c:cat>
          <c:val>
            <c:numRef>
              <c:f>mospiv!$E$5:$E$44</c:f>
              <c:numCache>
                <c:formatCode>General</c:formatCode>
                <c:ptCount val="39"/>
                <c:pt idx="0">
                  <c:v>17870</c:v>
                </c:pt>
                <c:pt idx="1">
                  <c:v>21584</c:v>
                </c:pt>
                <c:pt idx="2">
                  <c:v>22515</c:v>
                </c:pt>
                <c:pt idx="3">
                  <c:v>22860</c:v>
                </c:pt>
                <c:pt idx="4">
                  <c:v>22893</c:v>
                </c:pt>
                <c:pt idx="5">
                  <c:v>23597</c:v>
                </c:pt>
                <c:pt idx="6">
                  <c:v>24399</c:v>
                </c:pt>
                <c:pt idx="7">
                  <c:v>23624</c:v>
                </c:pt>
                <c:pt idx="8">
                  <c:v>27252</c:v>
                </c:pt>
                <c:pt idx="9">
                  <c:v>26622</c:v>
                </c:pt>
                <c:pt idx="10">
                  <c:v>27353</c:v>
                </c:pt>
                <c:pt idx="11">
                  <c:v>23465</c:v>
                </c:pt>
                <c:pt idx="12">
                  <c:v>27653</c:v>
                </c:pt>
                <c:pt idx="13">
                  <c:v>26359</c:v>
                </c:pt>
                <c:pt idx="14">
                  <c:v>26253</c:v>
                </c:pt>
                <c:pt idx="15">
                  <c:v>28781</c:v>
                </c:pt>
                <c:pt idx="16">
                  <c:v>29028</c:v>
                </c:pt>
                <c:pt idx="17">
                  <c:v>30716</c:v>
                </c:pt>
                <c:pt idx="18">
                  <c:v>30742</c:v>
                </c:pt>
                <c:pt idx="19">
                  <c:v>31696</c:v>
                </c:pt>
                <c:pt idx="20">
                  <c:v>32769</c:v>
                </c:pt>
                <c:pt idx="21">
                  <c:v>32338</c:v>
                </c:pt>
                <c:pt idx="22">
                  <c:v>31674</c:v>
                </c:pt>
                <c:pt idx="23">
                  <c:v>32569</c:v>
                </c:pt>
                <c:pt idx="24">
                  <c:v>32836</c:v>
                </c:pt>
                <c:pt idx="25">
                  <c:v>31388</c:v>
                </c:pt>
                <c:pt idx="26">
                  <c:v>33732</c:v>
                </c:pt>
                <c:pt idx="27">
                  <c:v>32848</c:v>
                </c:pt>
                <c:pt idx="28">
                  <c:v>31877</c:v>
                </c:pt>
                <c:pt idx="29">
                  <c:v>29702</c:v>
                </c:pt>
                <c:pt idx="30">
                  <c:v>31230</c:v>
                </c:pt>
                <c:pt idx="31">
                  <c:v>34806</c:v>
                </c:pt>
                <c:pt idx="32">
                  <c:v>34725</c:v>
                </c:pt>
                <c:pt idx="33">
                  <c:v>35015</c:v>
                </c:pt>
                <c:pt idx="34">
                  <c:v>32980</c:v>
                </c:pt>
                <c:pt idx="35">
                  <c:v>33949</c:v>
                </c:pt>
                <c:pt idx="36">
                  <c:v>46814</c:v>
                </c:pt>
                <c:pt idx="37">
                  <c:v>41889</c:v>
                </c:pt>
                <c:pt idx="38">
                  <c:v>36354</c:v>
                </c:pt>
              </c:numCache>
            </c:numRef>
          </c:val>
          <c:extLst xmlns:c16r2="http://schemas.microsoft.com/office/drawing/2015/06/chart">
            <c:ext xmlns:c16="http://schemas.microsoft.com/office/drawing/2014/chart" uri="{C3380CC4-5D6E-409C-BE32-E72D297353CC}">
              <c16:uniqueId val="{00000003-E2AE-4012-B743-D142BFF38687}"/>
            </c:ext>
          </c:extLst>
        </c:ser>
        <c:ser>
          <c:idx val="4"/>
          <c:order val="4"/>
          <c:tx>
            <c:strRef>
              <c:f>mospiv!$F$3:$F$4</c:f>
              <c:strCache>
                <c:ptCount val="1"/>
                <c:pt idx="0">
                  <c:v>Transfer loan repayment</c:v>
                </c:pt>
              </c:strCache>
            </c:strRef>
          </c:tx>
          <c:spPr>
            <a:solidFill>
              <a:schemeClr val="accent5"/>
            </a:solidFill>
            <a:ln>
              <a:noFill/>
            </a:ln>
            <a:effectLst/>
          </c:spPr>
          <c:invertIfNegative val="0"/>
          <c:cat>
            <c:strRef>
              <c:f>mospiv!$A$5:$A$44</c:f>
              <c:strCache>
                <c:ptCount val="39"/>
                <c:pt idx="0">
                  <c:v>02/08/2015 - 08/08/2015</c:v>
                </c:pt>
                <c:pt idx="1">
                  <c:v>09/08/2015 - 15/08/2015</c:v>
                </c:pt>
                <c:pt idx="2">
                  <c:v>16/08/2015 - 22/08/2015</c:v>
                </c:pt>
                <c:pt idx="3">
                  <c:v>23/08/2015 - 29/08/2015</c:v>
                </c:pt>
                <c:pt idx="4">
                  <c:v>30/08/2015 - 05/09/2015</c:v>
                </c:pt>
                <c:pt idx="5">
                  <c:v>06/09/2015 - 12/09/2015</c:v>
                </c:pt>
                <c:pt idx="6">
                  <c:v>13/09/2015 - 19/09/2015</c:v>
                </c:pt>
                <c:pt idx="7">
                  <c:v>20/09/2015 - 26/09/2015</c:v>
                </c:pt>
                <c:pt idx="8">
                  <c:v>27/09/2015 - 03/10/2015</c:v>
                </c:pt>
                <c:pt idx="9">
                  <c:v>04/10/2015 - 10/10/2015</c:v>
                </c:pt>
                <c:pt idx="10">
                  <c:v>11/10/2015 - 17/10/2015</c:v>
                </c:pt>
                <c:pt idx="11">
                  <c:v>18/10/2015 - 24/10/2015</c:v>
                </c:pt>
                <c:pt idx="12">
                  <c:v>25/10/2015 - 31/10/2015</c:v>
                </c:pt>
                <c:pt idx="13">
                  <c:v>01/11/2015 - 07/11/2015</c:v>
                </c:pt>
                <c:pt idx="14">
                  <c:v>08/11/2015 - 14/11/2015</c:v>
                </c:pt>
                <c:pt idx="15">
                  <c:v>15/11/2015 - 21/11/2015</c:v>
                </c:pt>
                <c:pt idx="16">
                  <c:v>22/11/2015 - 28/11/2015</c:v>
                </c:pt>
                <c:pt idx="17">
                  <c:v>29/11/2015 - 05/12/2015</c:v>
                </c:pt>
                <c:pt idx="18">
                  <c:v>06/12/2015 - 12/12/2015</c:v>
                </c:pt>
                <c:pt idx="19">
                  <c:v>13/12/2015 - 19/12/2015</c:v>
                </c:pt>
                <c:pt idx="20">
                  <c:v>20/12/2015 - 26/12/2015</c:v>
                </c:pt>
                <c:pt idx="21">
                  <c:v>27/12/2015 - 02/01/2016</c:v>
                </c:pt>
                <c:pt idx="22">
                  <c:v>03/01/2016 - 09/01/2016</c:v>
                </c:pt>
                <c:pt idx="23">
                  <c:v>10/01/2016 - 16/01/2016</c:v>
                </c:pt>
                <c:pt idx="24">
                  <c:v>17/01/2016 - 23/01/2016</c:v>
                </c:pt>
                <c:pt idx="25">
                  <c:v>24/01/2016 - 30/01/2016</c:v>
                </c:pt>
                <c:pt idx="26">
                  <c:v>31/01/2016 - 06/02/2016</c:v>
                </c:pt>
                <c:pt idx="27">
                  <c:v>07/02/2016 - 13/02/2016</c:v>
                </c:pt>
                <c:pt idx="28">
                  <c:v>14/02/2016 - 20/02/2016</c:v>
                </c:pt>
                <c:pt idx="29">
                  <c:v>21/02/2016 - 27/02/2016</c:v>
                </c:pt>
                <c:pt idx="30">
                  <c:v>28/02/2016 - 05/03/2016</c:v>
                </c:pt>
                <c:pt idx="31">
                  <c:v>06/03/2016 - 12/03/2016</c:v>
                </c:pt>
                <c:pt idx="32">
                  <c:v>13/03/2016 - 19/03/2016</c:v>
                </c:pt>
                <c:pt idx="33">
                  <c:v>20/03/2016 - 26/03/2016</c:v>
                </c:pt>
                <c:pt idx="34">
                  <c:v>27/03/2016 - 02/04/2016</c:v>
                </c:pt>
                <c:pt idx="35">
                  <c:v>03/04/2016 - 09/04/2016</c:v>
                </c:pt>
                <c:pt idx="36">
                  <c:v>10/04/2016 - 16/04/2016</c:v>
                </c:pt>
                <c:pt idx="37">
                  <c:v>17/04/2016 - 23/04/2016</c:v>
                </c:pt>
                <c:pt idx="38">
                  <c:v>24/04/2016 - 30/04/2016</c:v>
                </c:pt>
              </c:strCache>
            </c:strRef>
          </c:cat>
          <c:val>
            <c:numRef>
              <c:f>mospiv!$F$5:$F$44</c:f>
              <c:numCache>
                <c:formatCode>General</c:formatCode>
                <c:ptCount val="39"/>
                <c:pt idx="0">
                  <c:v>-500</c:v>
                </c:pt>
                <c:pt idx="1">
                  <c:v>-500</c:v>
                </c:pt>
                <c:pt idx="2">
                  <c:v>-500</c:v>
                </c:pt>
                <c:pt idx="3">
                  <c:v>-500</c:v>
                </c:pt>
                <c:pt idx="4">
                  <c:v>-500</c:v>
                </c:pt>
                <c:pt idx="5">
                  <c:v>-500</c:v>
                </c:pt>
                <c:pt idx="6">
                  <c:v>-500</c:v>
                </c:pt>
                <c:pt idx="9">
                  <c:v>-500</c:v>
                </c:pt>
                <c:pt idx="10">
                  <c:v>-500</c:v>
                </c:pt>
                <c:pt idx="12">
                  <c:v>-500</c:v>
                </c:pt>
                <c:pt idx="13">
                  <c:v>-550</c:v>
                </c:pt>
                <c:pt idx="14">
                  <c:v>-550</c:v>
                </c:pt>
                <c:pt idx="15">
                  <c:v>-550</c:v>
                </c:pt>
                <c:pt idx="16">
                  <c:v>-550</c:v>
                </c:pt>
                <c:pt idx="17">
                  <c:v>-550</c:v>
                </c:pt>
                <c:pt idx="18">
                  <c:v>-550</c:v>
                </c:pt>
                <c:pt idx="19">
                  <c:v>-550</c:v>
                </c:pt>
                <c:pt idx="20">
                  <c:v>-550</c:v>
                </c:pt>
                <c:pt idx="21">
                  <c:v>-550</c:v>
                </c:pt>
                <c:pt idx="22">
                  <c:v>-550</c:v>
                </c:pt>
                <c:pt idx="23">
                  <c:v>-550</c:v>
                </c:pt>
                <c:pt idx="24">
                  <c:v>-550</c:v>
                </c:pt>
                <c:pt idx="25">
                  <c:v>-550</c:v>
                </c:pt>
                <c:pt idx="26">
                  <c:v>-550</c:v>
                </c:pt>
                <c:pt idx="27">
                  <c:v>-1808</c:v>
                </c:pt>
                <c:pt idx="28">
                  <c:v>-500</c:v>
                </c:pt>
                <c:pt idx="29">
                  <c:v>-500</c:v>
                </c:pt>
                <c:pt idx="30">
                  <c:v>-500</c:v>
                </c:pt>
                <c:pt idx="31">
                  <c:v>-500</c:v>
                </c:pt>
                <c:pt idx="33">
                  <c:v>-500</c:v>
                </c:pt>
                <c:pt idx="34">
                  <c:v>-500</c:v>
                </c:pt>
                <c:pt idx="35">
                  <c:v>-500</c:v>
                </c:pt>
                <c:pt idx="37">
                  <c:v>-500</c:v>
                </c:pt>
                <c:pt idx="38">
                  <c:v>-500</c:v>
                </c:pt>
              </c:numCache>
            </c:numRef>
          </c:val>
          <c:extLst xmlns:c16r2="http://schemas.microsoft.com/office/drawing/2015/06/chart">
            <c:ext xmlns:c16="http://schemas.microsoft.com/office/drawing/2014/chart" uri="{C3380CC4-5D6E-409C-BE32-E72D297353CC}">
              <c16:uniqueId val="{00000004-E2AE-4012-B743-D142BFF38687}"/>
            </c:ext>
          </c:extLst>
        </c:ser>
        <c:ser>
          <c:idx val="5"/>
          <c:order val="5"/>
          <c:tx>
            <c:strRef>
              <c:f>mospiv!$G$3:$G$4</c:f>
              <c:strCache>
                <c:ptCount val="1"/>
                <c:pt idx="0">
                  <c:v>Transfer loan taken</c:v>
                </c:pt>
              </c:strCache>
            </c:strRef>
          </c:tx>
          <c:spPr>
            <a:solidFill>
              <a:schemeClr val="tx1">
                <a:lumMod val="65000"/>
                <a:lumOff val="35000"/>
              </a:schemeClr>
            </a:solidFill>
            <a:ln>
              <a:noFill/>
            </a:ln>
            <a:effectLst/>
          </c:spPr>
          <c:invertIfNegative val="0"/>
          <c:cat>
            <c:strRef>
              <c:f>mospiv!$A$5:$A$44</c:f>
              <c:strCache>
                <c:ptCount val="39"/>
                <c:pt idx="0">
                  <c:v>02/08/2015 - 08/08/2015</c:v>
                </c:pt>
                <c:pt idx="1">
                  <c:v>09/08/2015 - 15/08/2015</c:v>
                </c:pt>
                <c:pt idx="2">
                  <c:v>16/08/2015 - 22/08/2015</c:v>
                </c:pt>
                <c:pt idx="3">
                  <c:v>23/08/2015 - 29/08/2015</c:v>
                </c:pt>
                <c:pt idx="4">
                  <c:v>30/08/2015 - 05/09/2015</c:v>
                </c:pt>
                <c:pt idx="5">
                  <c:v>06/09/2015 - 12/09/2015</c:v>
                </c:pt>
                <c:pt idx="6">
                  <c:v>13/09/2015 - 19/09/2015</c:v>
                </c:pt>
                <c:pt idx="7">
                  <c:v>20/09/2015 - 26/09/2015</c:v>
                </c:pt>
                <c:pt idx="8">
                  <c:v>27/09/2015 - 03/10/2015</c:v>
                </c:pt>
                <c:pt idx="9">
                  <c:v>04/10/2015 - 10/10/2015</c:v>
                </c:pt>
                <c:pt idx="10">
                  <c:v>11/10/2015 - 17/10/2015</c:v>
                </c:pt>
                <c:pt idx="11">
                  <c:v>18/10/2015 - 24/10/2015</c:v>
                </c:pt>
                <c:pt idx="12">
                  <c:v>25/10/2015 - 31/10/2015</c:v>
                </c:pt>
                <c:pt idx="13">
                  <c:v>01/11/2015 - 07/11/2015</c:v>
                </c:pt>
                <c:pt idx="14">
                  <c:v>08/11/2015 - 14/11/2015</c:v>
                </c:pt>
                <c:pt idx="15">
                  <c:v>15/11/2015 - 21/11/2015</c:v>
                </c:pt>
                <c:pt idx="16">
                  <c:v>22/11/2015 - 28/11/2015</c:v>
                </c:pt>
                <c:pt idx="17">
                  <c:v>29/11/2015 - 05/12/2015</c:v>
                </c:pt>
                <c:pt idx="18">
                  <c:v>06/12/2015 - 12/12/2015</c:v>
                </c:pt>
                <c:pt idx="19">
                  <c:v>13/12/2015 - 19/12/2015</c:v>
                </c:pt>
                <c:pt idx="20">
                  <c:v>20/12/2015 - 26/12/2015</c:v>
                </c:pt>
                <c:pt idx="21">
                  <c:v>27/12/2015 - 02/01/2016</c:v>
                </c:pt>
                <c:pt idx="22">
                  <c:v>03/01/2016 - 09/01/2016</c:v>
                </c:pt>
                <c:pt idx="23">
                  <c:v>10/01/2016 - 16/01/2016</c:v>
                </c:pt>
                <c:pt idx="24">
                  <c:v>17/01/2016 - 23/01/2016</c:v>
                </c:pt>
                <c:pt idx="25">
                  <c:v>24/01/2016 - 30/01/2016</c:v>
                </c:pt>
                <c:pt idx="26">
                  <c:v>31/01/2016 - 06/02/2016</c:v>
                </c:pt>
                <c:pt idx="27">
                  <c:v>07/02/2016 - 13/02/2016</c:v>
                </c:pt>
                <c:pt idx="28">
                  <c:v>14/02/2016 - 20/02/2016</c:v>
                </c:pt>
                <c:pt idx="29">
                  <c:v>21/02/2016 - 27/02/2016</c:v>
                </c:pt>
                <c:pt idx="30">
                  <c:v>28/02/2016 - 05/03/2016</c:v>
                </c:pt>
                <c:pt idx="31">
                  <c:v>06/03/2016 - 12/03/2016</c:v>
                </c:pt>
                <c:pt idx="32">
                  <c:v>13/03/2016 - 19/03/2016</c:v>
                </c:pt>
                <c:pt idx="33">
                  <c:v>20/03/2016 - 26/03/2016</c:v>
                </c:pt>
                <c:pt idx="34">
                  <c:v>27/03/2016 - 02/04/2016</c:v>
                </c:pt>
                <c:pt idx="35">
                  <c:v>03/04/2016 - 09/04/2016</c:v>
                </c:pt>
                <c:pt idx="36">
                  <c:v>10/04/2016 - 16/04/2016</c:v>
                </c:pt>
                <c:pt idx="37">
                  <c:v>17/04/2016 - 23/04/2016</c:v>
                </c:pt>
                <c:pt idx="38">
                  <c:v>24/04/2016 - 30/04/2016</c:v>
                </c:pt>
              </c:strCache>
            </c:strRef>
          </c:cat>
          <c:val>
            <c:numRef>
              <c:f>mospiv!$G$5:$G$44</c:f>
              <c:numCache>
                <c:formatCode>General</c:formatCode>
                <c:ptCount val="39"/>
                <c:pt idx="27">
                  <c:v>20000</c:v>
                </c:pt>
              </c:numCache>
            </c:numRef>
          </c:val>
          <c:extLst xmlns:c16r2="http://schemas.microsoft.com/office/drawing/2015/06/chart">
            <c:ext xmlns:c16="http://schemas.microsoft.com/office/drawing/2014/chart" uri="{C3380CC4-5D6E-409C-BE32-E72D297353CC}">
              <c16:uniqueId val="{00000005-E2AE-4012-B743-D142BFF38687}"/>
            </c:ext>
          </c:extLst>
        </c:ser>
        <c:dLbls>
          <c:showLegendKey val="0"/>
          <c:showVal val="0"/>
          <c:showCatName val="0"/>
          <c:showSerName val="0"/>
          <c:showPercent val="0"/>
          <c:showBubbleSize val="0"/>
        </c:dLbls>
        <c:gapWidth val="40"/>
        <c:overlap val="100"/>
        <c:axId val="420179816"/>
        <c:axId val="420180208"/>
      </c:barChart>
      <c:catAx>
        <c:axId val="420179816"/>
        <c:scaling>
          <c:orientation val="minMax"/>
        </c:scaling>
        <c:delete val="1"/>
        <c:axPos val="b"/>
        <c:numFmt formatCode="General" sourceLinked="1"/>
        <c:majorTickMark val="none"/>
        <c:minorTickMark val="none"/>
        <c:tickLblPos val="nextTo"/>
        <c:crossAx val="420180208"/>
        <c:crosses val="autoZero"/>
        <c:auto val="1"/>
        <c:lblAlgn val="ctr"/>
        <c:lblOffset val="100"/>
        <c:noMultiLvlLbl val="0"/>
      </c:catAx>
      <c:valAx>
        <c:axId val="420180208"/>
        <c:scaling>
          <c:orientation val="minMax"/>
          <c:max val="60000"/>
          <c:min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179816"/>
        <c:crosses val="autoZero"/>
        <c:crossBetween val="between"/>
      </c:valAx>
      <c:spPr>
        <a:noFill/>
        <a:ln>
          <a:noFill/>
        </a:ln>
        <a:effectLst/>
      </c:spPr>
    </c:plotArea>
    <c:legend>
      <c:legendPos val="t"/>
      <c:layout>
        <c:manualLayout>
          <c:xMode val="edge"/>
          <c:yMode val="edge"/>
          <c:x val="8.6770888110673461E-2"/>
          <c:y val="3.8958810248788498E-3"/>
          <c:w val="0.83672375328083992"/>
          <c:h val="0.141591541002396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[Basic data end April for analysis.xlsx]Sheet4!PivotTable2</c:name>
    <c:fmtId val="14"/>
  </c:pivotSource>
  <c:chart>
    <c:autoTitleDeleted val="0"/>
    <c:pivotFmts>
      <c:pivotFmt>
        <c:idx val="0"/>
        <c:spPr>
          <a:solidFill>
            <a:schemeClr val="accent2">
              <a:lumMod val="75000"/>
            </a:schemeClr>
          </a:solidFill>
          <a:ln>
            <a:noFill/>
          </a:ln>
          <a:effectLst/>
        </c:spPr>
        <c:marker>
          <c:symbol val="none"/>
        </c:marker>
      </c:pivotFmt>
      <c:pivotFmt>
        <c:idx val="1"/>
        <c:spPr>
          <a:solidFill>
            <a:schemeClr val="tx1"/>
          </a:solidFill>
          <a:ln>
            <a:noFill/>
          </a:ln>
          <a:effectLst/>
        </c:spPr>
        <c:marker>
          <c:symbol val="none"/>
        </c:marker>
      </c:pivotFmt>
      <c:pivotFmt>
        <c:idx val="2"/>
        <c:spPr>
          <a:solidFill>
            <a:schemeClr val="accent6">
              <a:lumMod val="50000"/>
            </a:schemeClr>
          </a:solidFill>
          <a:ln>
            <a:noFill/>
          </a:ln>
          <a:effectLst/>
        </c:spPr>
        <c:marker>
          <c:symbol val="none"/>
        </c:marker>
      </c:pivotFmt>
      <c:pivotFmt>
        <c:idx val="3"/>
        <c:spPr>
          <a:solidFill>
            <a:schemeClr val="accent2">
              <a:lumMod val="75000"/>
            </a:schemeClr>
          </a:solidFill>
          <a:ln>
            <a:noFill/>
          </a:ln>
          <a:effectLst/>
        </c:spPr>
        <c:marker>
          <c:symbol val="none"/>
        </c:marker>
      </c:pivotFmt>
      <c:pivotFmt>
        <c:idx val="4"/>
        <c:spPr>
          <a:solidFill>
            <a:schemeClr val="tx1"/>
          </a:solidFill>
          <a:ln>
            <a:noFill/>
          </a:ln>
          <a:effectLst/>
        </c:spPr>
        <c:marker>
          <c:symbol val="none"/>
        </c:marker>
      </c:pivotFmt>
      <c:pivotFmt>
        <c:idx val="5"/>
        <c:spPr>
          <a:solidFill>
            <a:schemeClr val="accent6">
              <a:lumMod val="50000"/>
            </a:schemeClr>
          </a:solidFill>
          <a:ln>
            <a:noFill/>
          </a:ln>
          <a:effectLst/>
        </c:spPr>
        <c:marker>
          <c:symbol val="none"/>
        </c:marker>
      </c:pivotFmt>
      <c:pivotFmt>
        <c:idx val="6"/>
        <c:spPr>
          <a:solidFill>
            <a:schemeClr val="accent2">
              <a:lumMod val="75000"/>
            </a:schemeClr>
          </a:solidFill>
          <a:ln>
            <a:noFill/>
          </a:ln>
          <a:effectLst/>
        </c:spPr>
        <c:marker>
          <c:symbol val="none"/>
        </c:marker>
      </c:pivotFmt>
      <c:pivotFmt>
        <c:idx val="7"/>
        <c:spPr>
          <a:solidFill>
            <a:schemeClr val="tx1"/>
          </a:solidFill>
          <a:ln>
            <a:noFill/>
          </a:ln>
          <a:effectLst/>
        </c:spPr>
        <c:marker>
          <c:symbol val="none"/>
        </c:marker>
      </c:pivotFmt>
      <c:pivotFmt>
        <c:idx val="8"/>
        <c:spPr>
          <a:solidFill>
            <a:schemeClr val="accent6">
              <a:lumMod val="50000"/>
            </a:schemeClr>
          </a:solidFill>
          <a:ln>
            <a:noFill/>
          </a:ln>
          <a:effectLst/>
        </c:spPr>
        <c:marker>
          <c:symbol val="none"/>
        </c:marker>
      </c:pivotFmt>
    </c:pivotFmts>
    <c:plotArea>
      <c:layout>
        <c:manualLayout>
          <c:layoutTarget val="inner"/>
          <c:xMode val="edge"/>
          <c:yMode val="edge"/>
          <c:x val="6.4110243124627403E-2"/>
          <c:y val="2.5428331875182269E-2"/>
          <c:w val="0.91621535484974015"/>
          <c:h val="0.93556029454651501"/>
        </c:manualLayout>
      </c:layout>
      <c:barChart>
        <c:barDir val="col"/>
        <c:grouping val="stacked"/>
        <c:varyColors val="0"/>
        <c:ser>
          <c:idx val="0"/>
          <c:order val="0"/>
          <c:tx>
            <c:strRef>
              <c:f>Sheet4!$B$3:$B$4</c:f>
              <c:strCache>
                <c:ptCount val="1"/>
                <c:pt idx="0">
                  <c:v>Loan repayment</c:v>
                </c:pt>
              </c:strCache>
            </c:strRef>
          </c:tx>
          <c:spPr>
            <a:solidFill>
              <a:schemeClr val="accent2">
                <a:lumMod val="75000"/>
              </a:schemeClr>
            </a:solidFill>
            <a:ln>
              <a:noFill/>
            </a:ln>
            <a:effectLst/>
          </c:spPr>
          <c:invertIfNegative val="0"/>
          <c:cat>
            <c:strRef>
              <c:f>Sheet4!$A$5:$A$20</c:f>
              <c:strCache>
                <c:ptCount val="15"/>
                <c:pt idx="0">
                  <c:v>01/01/2016 - 07/01/2016</c:v>
                </c:pt>
                <c:pt idx="1">
                  <c:v>08/01/2016 - 14/01/2016</c:v>
                </c:pt>
                <c:pt idx="2">
                  <c:v>15/01/2016 - 21/01/2016</c:v>
                </c:pt>
                <c:pt idx="3">
                  <c:v>22/01/2016 - 28/01/2016</c:v>
                </c:pt>
                <c:pt idx="4">
                  <c:v>29/01/2016 - 04/02/2016</c:v>
                </c:pt>
                <c:pt idx="5">
                  <c:v>05/02/2016 - 11/02/2016</c:v>
                </c:pt>
                <c:pt idx="6">
                  <c:v>12/02/2016 - 18/02/2016</c:v>
                </c:pt>
                <c:pt idx="7">
                  <c:v>19/02/2016 - 25/02/2016</c:v>
                </c:pt>
                <c:pt idx="8">
                  <c:v>26/02/2016 - 03/03/2016</c:v>
                </c:pt>
                <c:pt idx="9">
                  <c:v>04/03/2016 - 10/03/2016</c:v>
                </c:pt>
                <c:pt idx="10">
                  <c:v>11/03/2016 - 17/03/2016</c:v>
                </c:pt>
                <c:pt idx="11">
                  <c:v>18/03/2016 - 24/03/2016</c:v>
                </c:pt>
                <c:pt idx="12">
                  <c:v>25/03/2016 - 31/03/2016</c:v>
                </c:pt>
                <c:pt idx="13">
                  <c:v>01/04/2016 - 07/04/2016</c:v>
                </c:pt>
                <c:pt idx="14">
                  <c:v>08/04/2016 - 14/04/2016</c:v>
                </c:pt>
              </c:strCache>
            </c:strRef>
          </c:cat>
          <c:val>
            <c:numRef>
              <c:f>Sheet4!$B$5:$B$20</c:f>
              <c:numCache>
                <c:formatCode>General</c:formatCode>
                <c:ptCount val="15"/>
                <c:pt idx="0">
                  <c:v>-575</c:v>
                </c:pt>
                <c:pt idx="1">
                  <c:v>-375</c:v>
                </c:pt>
                <c:pt idx="2">
                  <c:v>-375</c:v>
                </c:pt>
                <c:pt idx="3">
                  <c:v>-375</c:v>
                </c:pt>
                <c:pt idx="4">
                  <c:v>-775</c:v>
                </c:pt>
                <c:pt idx="5">
                  <c:v>-675</c:v>
                </c:pt>
                <c:pt idx="6">
                  <c:v>-875</c:v>
                </c:pt>
                <c:pt idx="7">
                  <c:v>-375</c:v>
                </c:pt>
                <c:pt idx="8">
                  <c:v>-375</c:v>
                </c:pt>
                <c:pt idx="9">
                  <c:v>-375</c:v>
                </c:pt>
                <c:pt idx="10">
                  <c:v>-1575</c:v>
                </c:pt>
                <c:pt idx="11">
                  <c:v>-375</c:v>
                </c:pt>
                <c:pt idx="12">
                  <c:v>-375</c:v>
                </c:pt>
                <c:pt idx="13">
                  <c:v>-500</c:v>
                </c:pt>
                <c:pt idx="14">
                  <c:v>-375</c:v>
                </c:pt>
              </c:numCache>
            </c:numRef>
          </c:val>
          <c:extLst xmlns:c16r2="http://schemas.microsoft.com/office/drawing/2015/06/chart">
            <c:ext xmlns:c16="http://schemas.microsoft.com/office/drawing/2014/chart" uri="{C3380CC4-5D6E-409C-BE32-E72D297353CC}">
              <c16:uniqueId val="{00000000-5A23-4567-89D6-26FF82C045DC}"/>
            </c:ext>
          </c:extLst>
        </c:ser>
        <c:ser>
          <c:idx val="1"/>
          <c:order val="1"/>
          <c:tx>
            <c:strRef>
              <c:f>Sheet4!$C$3:$C$4</c:f>
              <c:strCache>
                <c:ptCount val="1"/>
                <c:pt idx="0">
                  <c:v>Loan taken</c:v>
                </c:pt>
              </c:strCache>
            </c:strRef>
          </c:tx>
          <c:spPr>
            <a:solidFill>
              <a:schemeClr val="tx1"/>
            </a:solidFill>
            <a:ln>
              <a:noFill/>
            </a:ln>
            <a:effectLst/>
          </c:spPr>
          <c:invertIfNegative val="0"/>
          <c:cat>
            <c:strRef>
              <c:f>Sheet4!$A$5:$A$20</c:f>
              <c:strCache>
                <c:ptCount val="15"/>
                <c:pt idx="0">
                  <c:v>01/01/2016 - 07/01/2016</c:v>
                </c:pt>
                <c:pt idx="1">
                  <c:v>08/01/2016 - 14/01/2016</c:v>
                </c:pt>
                <c:pt idx="2">
                  <c:v>15/01/2016 - 21/01/2016</c:v>
                </c:pt>
                <c:pt idx="3">
                  <c:v>22/01/2016 - 28/01/2016</c:v>
                </c:pt>
                <c:pt idx="4">
                  <c:v>29/01/2016 - 04/02/2016</c:v>
                </c:pt>
                <c:pt idx="5">
                  <c:v>05/02/2016 - 11/02/2016</c:v>
                </c:pt>
                <c:pt idx="6">
                  <c:v>12/02/2016 - 18/02/2016</c:v>
                </c:pt>
                <c:pt idx="7">
                  <c:v>19/02/2016 - 25/02/2016</c:v>
                </c:pt>
                <c:pt idx="8">
                  <c:v>26/02/2016 - 03/03/2016</c:v>
                </c:pt>
                <c:pt idx="9">
                  <c:v>04/03/2016 - 10/03/2016</c:v>
                </c:pt>
                <c:pt idx="10">
                  <c:v>11/03/2016 - 17/03/2016</c:v>
                </c:pt>
                <c:pt idx="11">
                  <c:v>18/03/2016 - 24/03/2016</c:v>
                </c:pt>
                <c:pt idx="12">
                  <c:v>25/03/2016 - 31/03/2016</c:v>
                </c:pt>
                <c:pt idx="13">
                  <c:v>01/04/2016 - 07/04/2016</c:v>
                </c:pt>
                <c:pt idx="14">
                  <c:v>08/04/2016 - 14/04/2016</c:v>
                </c:pt>
              </c:strCache>
            </c:strRef>
          </c:cat>
          <c:val>
            <c:numRef>
              <c:f>Sheet4!$C$5:$C$20</c:f>
              <c:numCache>
                <c:formatCode>General</c:formatCode>
                <c:ptCount val="15"/>
                <c:pt idx="0">
                  <c:v>250</c:v>
                </c:pt>
                <c:pt idx="1">
                  <c:v>100</c:v>
                </c:pt>
                <c:pt idx="2">
                  <c:v>600</c:v>
                </c:pt>
                <c:pt idx="4">
                  <c:v>100</c:v>
                </c:pt>
                <c:pt idx="10">
                  <c:v>250</c:v>
                </c:pt>
                <c:pt idx="13">
                  <c:v>125</c:v>
                </c:pt>
              </c:numCache>
            </c:numRef>
          </c:val>
          <c:extLst xmlns:c16r2="http://schemas.microsoft.com/office/drawing/2015/06/chart">
            <c:ext xmlns:c16="http://schemas.microsoft.com/office/drawing/2014/chart" uri="{C3380CC4-5D6E-409C-BE32-E72D297353CC}">
              <c16:uniqueId val="{00000001-5A23-4567-89D6-26FF82C045DC}"/>
            </c:ext>
          </c:extLst>
        </c:ser>
        <c:ser>
          <c:idx val="2"/>
          <c:order val="2"/>
          <c:tx>
            <c:strRef>
              <c:f>Sheet4!$D$3:$D$4</c:f>
              <c:strCache>
                <c:ptCount val="1"/>
                <c:pt idx="0">
                  <c:v>Saving deposit</c:v>
                </c:pt>
              </c:strCache>
            </c:strRef>
          </c:tx>
          <c:spPr>
            <a:solidFill>
              <a:schemeClr val="accent6">
                <a:lumMod val="50000"/>
              </a:schemeClr>
            </a:solidFill>
            <a:ln>
              <a:noFill/>
            </a:ln>
            <a:effectLst/>
          </c:spPr>
          <c:invertIfNegative val="0"/>
          <c:cat>
            <c:strRef>
              <c:f>Sheet4!$A$5:$A$20</c:f>
              <c:strCache>
                <c:ptCount val="15"/>
                <c:pt idx="0">
                  <c:v>01/01/2016 - 07/01/2016</c:v>
                </c:pt>
                <c:pt idx="1">
                  <c:v>08/01/2016 - 14/01/2016</c:v>
                </c:pt>
                <c:pt idx="2">
                  <c:v>15/01/2016 - 21/01/2016</c:v>
                </c:pt>
                <c:pt idx="3">
                  <c:v>22/01/2016 - 28/01/2016</c:v>
                </c:pt>
                <c:pt idx="4">
                  <c:v>29/01/2016 - 04/02/2016</c:v>
                </c:pt>
                <c:pt idx="5">
                  <c:v>05/02/2016 - 11/02/2016</c:v>
                </c:pt>
                <c:pt idx="6">
                  <c:v>12/02/2016 - 18/02/2016</c:v>
                </c:pt>
                <c:pt idx="7">
                  <c:v>19/02/2016 - 25/02/2016</c:v>
                </c:pt>
                <c:pt idx="8">
                  <c:v>26/02/2016 - 03/03/2016</c:v>
                </c:pt>
                <c:pt idx="9">
                  <c:v>04/03/2016 - 10/03/2016</c:v>
                </c:pt>
                <c:pt idx="10">
                  <c:v>11/03/2016 - 17/03/2016</c:v>
                </c:pt>
                <c:pt idx="11">
                  <c:v>18/03/2016 - 24/03/2016</c:v>
                </c:pt>
                <c:pt idx="12">
                  <c:v>25/03/2016 - 31/03/2016</c:v>
                </c:pt>
                <c:pt idx="13">
                  <c:v>01/04/2016 - 07/04/2016</c:v>
                </c:pt>
                <c:pt idx="14">
                  <c:v>08/04/2016 - 14/04/2016</c:v>
                </c:pt>
              </c:strCache>
            </c:strRef>
          </c:cat>
          <c:val>
            <c:numRef>
              <c:f>Sheet4!$D$5:$D$20</c:f>
              <c:numCache>
                <c:formatCode>General</c:formatCode>
                <c:ptCount val="15"/>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numCache>
            </c:numRef>
          </c:val>
          <c:extLst xmlns:c16r2="http://schemas.microsoft.com/office/drawing/2015/06/chart">
            <c:ext xmlns:c16="http://schemas.microsoft.com/office/drawing/2014/chart" uri="{C3380CC4-5D6E-409C-BE32-E72D297353CC}">
              <c16:uniqueId val="{00000002-5A23-4567-89D6-26FF82C045DC}"/>
            </c:ext>
          </c:extLst>
        </c:ser>
        <c:dLbls>
          <c:showLegendKey val="0"/>
          <c:showVal val="0"/>
          <c:showCatName val="0"/>
          <c:showSerName val="0"/>
          <c:showPercent val="0"/>
          <c:showBubbleSize val="0"/>
        </c:dLbls>
        <c:gapWidth val="40"/>
        <c:overlap val="100"/>
        <c:axId val="420922048"/>
        <c:axId val="420922440"/>
      </c:barChart>
      <c:catAx>
        <c:axId val="420922048"/>
        <c:scaling>
          <c:orientation val="minMax"/>
        </c:scaling>
        <c:delete val="1"/>
        <c:axPos val="b"/>
        <c:numFmt formatCode="General" sourceLinked="1"/>
        <c:majorTickMark val="none"/>
        <c:minorTickMark val="none"/>
        <c:tickLblPos val="nextTo"/>
        <c:crossAx val="420922440"/>
        <c:crosses val="autoZero"/>
        <c:auto val="1"/>
        <c:lblAlgn val="ctr"/>
        <c:lblOffset val="100"/>
        <c:noMultiLvlLbl val="0"/>
      </c:catAx>
      <c:valAx>
        <c:axId val="420922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922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[Basic data end April for analysis.xlsx]Sheet4!PivotTable2</c:name>
    <c:fmtId val="17"/>
  </c:pivotSource>
  <c:chart>
    <c:autoTitleDeleted val="1"/>
    <c:pivotFmts>
      <c:pivotFmt>
        <c:idx val="0"/>
        <c:spPr>
          <a:solidFill>
            <a:schemeClr val="accent2">
              <a:lumMod val="75000"/>
            </a:schemeClr>
          </a:solidFill>
          <a:ln>
            <a:noFill/>
          </a:ln>
          <a:effectLst/>
        </c:spPr>
        <c:marker>
          <c:symbol val="none"/>
        </c:marker>
      </c:pivotFmt>
      <c:pivotFmt>
        <c:idx val="1"/>
        <c:spPr>
          <a:solidFill>
            <a:schemeClr val="tx1"/>
          </a:solidFill>
          <a:ln>
            <a:noFill/>
          </a:ln>
          <a:effectLst/>
        </c:spPr>
        <c:marker>
          <c:symbol val="none"/>
        </c:marker>
      </c:pivotFmt>
      <c:pivotFmt>
        <c:idx val="2"/>
        <c:spPr>
          <a:solidFill>
            <a:schemeClr val="accent6">
              <a:lumMod val="50000"/>
            </a:schemeClr>
          </a:solidFill>
          <a:ln>
            <a:noFill/>
          </a:ln>
          <a:effectLst/>
        </c:spPr>
        <c:marker>
          <c:symbol val="none"/>
        </c:marker>
      </c:pivotFmt>
      <c:pivotFmt>
        <c:idx val="3"/>
        <c:spPr>
          <a:solidFill>
            <a:schemeClr val="accent6">
              <a:lumMod val="50000"/>
            </a:schemeClr>
          </a:solidFill>
          <a:ln>
            <a:noFill/>
          </a:ln>
          <a:effectLst/>
        </c:spPr>
        <c:marker>
          <c:symbol val="none"/>
        </c:marker>
      </c:pivotFmt>
      <c:pivotFmt>
        <c:idx val="4"/>
        <c:spPr>
          <a:solidFill>
            <a:schemeClr val="accent6">
              <a:lumMod val="50000"/>
            </a:schemeClr>
          </a:solidFill>
          <a:ln>
            <a:noFill/>
          </a:ln>
          <a:effectLst/>
        </c:spPr>
        <c:marker>
          <c:symbol val="none"/>
        </c:marker>
      </c:pivotFmt>
    </c:pivotFmts>
    <c:plotArea>
      <c:layout>
        <c:manualLayout>
          <c:layoutTarget val="inner"/>
          <c:xMode val="edge"/>
          <c:yMode val="edge"/>
          <c:x val="4.9725114662893838E-2"/>
          <c:y val="0.16650517643627877"/>
          <c:w val="0.93279082125736879"/>
          <c:h val="0.72672333693933122"/>
        </c:manualLayout>
      </c:layout>
      <c:barChart>
        <c:barDir val="col"/>
        <c:grouping val="stacked"/>
        <c:varyColors val="0"/>
        <c:ser>
          <c:idx val="0"/>
          <c:order val="0"/>
          <c:tx>
            <c:strRef>
              <c:f>Sheet4!$B$3:$B$4</c:f>
              <c:strCache>
                <c:ptCount val="1"/>
                <c:pt idx="0">
                  <c:v>Saving deposit</c:v>
                </c:pt>
              </c:strCache>
            </c:strRef>
          </c:tx>
          <c:spPr>
            <a:solidFill>
              <a:schemeClr val="accent6">
                <a:lumMod val="50000"/>
              </a:schemeClr>
            </a:solidFill>
            <a:ln>
              <a:noFill/>
            </a:ln>
            <a:effectLst/>
          </c:spPr>
          <c:invertIfNegative val="0"/>
          <c:cat>
            <c:strRef>
              <c:f>Sheet4!$A$5:$A$20</c:f>
              <c:strCache>
                <c:ptCount val="15"/>
                <c:pt idx="0">
                  <c:v>01/01/2016 - 07/01/2016</c:v>
                </c:pt>
                <c:pt idx="1">
                  <c:v>08/01/2016 - 14/01/2016</c:v>
                </c:pt>
                <c:pt idx="2">
                  <c:v>15/01/2016 - 21/01/2016</c:v>
                </c:pt>
                <c:pt idx="3">
                  <c:v>22/01/2016 - 28/01/2016</c:v>
                </c:pt>
                <c:pt idx="4">
                  <c:v>29/01/2016 - 04/02/2016</c:v>
                </c:pt>
                <c:pt idx="5">
                  <c:v>05/02/2016 - 11/02/2016</c:v>
                </c:pt>
                <c:pt idx="6">
                  <c:v>12/02/2016 - 18/02/2016</c:v>
                </c:pt>
                <c:pt idx="7">
                  <c:v>19/02/2016 - 25/02/2016</c:v>
                </c:pt>
                <c:pt idx="8">
                  <c:v>26/02/2016 - 03/03/2016</c:v>
                </c:pt>
                <c:pt idx="9">
                  <c:v>04/03/2016 - 10/03/2016</c:v>
                </c:pt>
                <c:pt idx="10">
                  <c:v>11/03/2016 - 17/03/2016</c:v>
                </c:pt>
                <c:pt idx="11">
                  <c:v>18/03/2016 - 24/03/2016</c:v>
                </c:pt>
                <c:pt idx="12">
                  <c:v>25/03/2016 - 31/03/2016</c:v>
                </c:pt>
                <c:pt idx="13">
                  <c:v>01/04/2016 - 07/04/2016</c:v>
                </c:pt>
                <c:pt idx="14">
                  <c:v>08/04/2016 - 14/04/2016</c:v>
                </c:pt>
              </c:strCache>
            </c:strRef>
          </c:cat>
          <c:val>
            <c:numRef>
              <c:f>Sheet4!$B$5:$B$20</c:f>
              <c:numCache>
                <c:formatCode>General</c:formatCode>
                <c:ptCount val="15"/>
                <c:pt idx="0">
                  <c:v>-60</c:v>
                </c:pt>
                <c:pt idx="1">
                  <c:v>-70</c:v>
                </c:pt>
                <c:pt idx="2">
                  <c:v>-70</c:v>
                </c:pt>
                <c:pt idx="3">
                  <c:v>-70</c:v>
                </c:pt>
                <c:pt idx="4">
                  <c:v>-130</c:v>
                </c:pt>
                <c:pt idx="5">
                  <c:v>-70</c:v>
                </c:pt>
                <c:pt idx="6">
                  <c:v>-70</c:v>
                </c:pt>
                <c:pt idx="7">
                  <c:v>-70</c:v>
                </c:pt>
                <c:pt idx="8">
                  <c:v>-110</c:v>
                </c:pt>
                <c:pt idx="9">
                  <c:v>-60</c:v>
                </c:pt>
                <c:pt idx="10">
                  <c:v>-60</c:v>
                </c:pt>
                <c:pt idx="11">
                  <c:v>-60</c:v>
                </c:pt>
                <c:pt idx="12">
                  <c:v>-125</c:v>
                </c:pt>
                <c:pt idx="13">
                  <c:v>-70</c:v>
                </c:pt>
                <c:pt idx="14">
                  <c:v>-40</c:v>
                </c:pt>
              </c:numCache>
            </c:numRef>
          </c:val>
          <c:extLst xmlns:c16r2="http://schemas.microsoft.com/office/drawing/2015/06/chart">
            <c:ext xmlns:c16="http://schemas.microsoft.com/office/drawing/2014/chart" uri="{C3380CC4-5D6E-409C-BE32-E72D297353CC}">
              <c16:uniqueId val="{00000000-603F-4F09-A5A9-1485936CFDCD}"/>
            </c:ext>
          </c:extLst>
        </c:ser>
        <c:dLbls>
          <c:showLegendKey val="0"/>
          <c:showVal val="0"/>
          <c:showCatName val="0"/>
          <c:showSerName val="0"/>
          <c:showPercent val="0"/>
          <c:showBubbleSize val="0"/>
        </c:dLbls>
        <c:gapWidth val="40"/>
        <c:overlap val="100"/>
        <c:axId val="420924008"/>
        <c:axId val="420924400"/>
      </c:barChart>
      <c:catAx>
        <c:axId val="420924008"/>
        <c:scaling>
          <c:orientation val="minMax"/>
        </c:scaling>
        <c:delete val="1"/>
        <c:axPos val="b"/>
        <c:numFmt formatCode="General" sourceLinked="1"/>
        <c:majorTickMark val="none"/>
        <c:minorTickMark val="none"/>
        <c:tickLblPos val="nextTo"/>
        <c:crossAx val="420924400"/>
        <c:crosses val="autoZero"/>
        <c:auto val="1"/>
        <c:lblAlgn val="ctr"/>
        <c:lblOffset val="100"/>
        <c:noMultiLvlLbl val="0"/>
      </c:catAx>
      <c:valAx>
        <c:axId val="42092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9240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[Basic data end March with class descriptions baki.xlsx]Sheet12!PivotTable4</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s>
    <c:plotArea>
      <c:layout>
        <c:manualLayout>
          <c:layoutTarget val="inner"/>
          <c:xMode val="edge"/>
          <c:yMode val="edge"/>
          <c:x val="6.7426003769722839E-2"/>
          <c:y val="2.940360259558826E-2"/>
          <c:w val="0.67840638854333324"/>
          <c:h val="0.83153505342715661"/>
        </c:manualLayout>
      </c:layout>
      <c:barChart>
        <c:barDir val="col"/>
        <c:grouping val="stacked"/>
        <c:varyColors val="0"/>
        <c:ser>
          <c:idx val="0"/>
          <c:order val="0"/>
          <c:tx>
            <c:strRef>
              <c:f>Sheet12!$B$3:$B$4</c:f>
              <c:strCache>
                <c:ptCount val="1"/>
                <c:pt idx="0">
                  <c:v>e-Clothes</c:v>
                </c:pt>
              </c:strCache>
            </c:strRef>
          </c:tx>
          <c:spPr>
            <a:solidFill>
              <a:schemeClr val="accent1"/>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Sheet12!$B$5:$B$35</c:f>
              <c:numCache>
                <c:formatCode>General</c:formatCode>
                <c:ptCount val="30"/>
                <c:pt idx="7">
                  <c:v>-460</c:v>
                </c:pt>
                <c:pt idx="8">
                  <c:v>-1020</c:v>
                </c:pt>
              </c:numCache>
            </c:numRef>
          </c:val>
          <c:extLst xmlns:c16r2="http://schemas.microsoft.com/office/drawing/2015/06/chart">
            <c:ext xmlns:c16="http://schemas.microsoft.com/office/drawing/2014/chart" uri="{C3380CC4-5D6E-409C-BE32-E72D297353CC}">
              <c16:uniqueId val="{00000000-B7D4-4BC9-A7E3-7F36A4F6CDAF}"/>
            </c:ext>
          </c:extLst>
        </c:ser>
        <c:ser>
          <c:idx val="1"/>
          <c:order val="1"/>
          <c:tx>
            <c:strRef>
              <c:f>Sheet12!$C$3:$C$4</c:f>
              <c:strCache>
                <c:ptCount val="1"/>
                <c:pt idx="0">
                  <c:v>e-Education</c:v>
                </c:pt>
              </c:strCache>
            </c:strRef>
          </c:tx>
          <c:spPr>
            <a:solidFill>
              <a:schemeClr val="accent2"/>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Sheet12!$C$5:$C$35</c:f>
              <c:numCache>
                <c:formatCode>General</c:formatCode>
                <c:ptCount val="30"/>
                <c:pt idx="22">
                  <c:v>-10</c:v>
                </c:pt>
              </c:numCache>
            </c:numRef>
          </c:val>
          <c:extLst xmlns:c16r2="http://schemas.microsoft.com/office/drawing/2015/06/chart">
            <c:ext xmlns:c16="http://schemas.microsoft.com/office/drawing/2014/chart" uri="{C3380CC4-5D6E-409C-BE32-E72D297353CC}">
              <c16:uniqueId val="{00000001-B7D4-4BC9-A7E3-7F36A4F6CDAF}"/>
            </c:ext>
          </c:extLst>
        </c:ser>
        <c:ser>
          <c:idx val="2"/>
          <c:order val="2"/>
          <c:tx>
            <c:strRef>
              <c:f>Sheet12!$D$3:$D$4</c:f>
              <c:strCache>
                <c:ptCount val="1"/>
                <c:pt idx="0">
                  <c:v>e-Fees</c:v>
                </c:pt>
              </c:strCache>
            </c:strRef>
          </c:tx>
          <c:spPr>
            <a:solidFill>
              <a:schemeClr val="accent3"/>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Sheet12!$D$5:$D$35</c:f>
              <c:numCache>
                <c:formatCode>General</c:formatCode>
                <c:ptCount val="30"/>
                <c:pt idx="29">
                  <c:v>-100</c:v>
                </c:pt>
              </c:numCache>
            </c:numRef>
          </c:val>
          <c:extLst xmlns:c16r2="http://schemas.microsoft.com/office/drawing/2015/06/chart">
            <c:ext xmlns:c16="http://schemas.microsoft.com/office/drawing/2014/chart" uri="{C3380CC4-5D6E-409C-BE32-E72D297353CC}">
              <c16:uniqueId val="{00000002-B7D4-4BC9-A7E3-7F36A4F6CDAF}"/>
            </c:ext>
          </c:extLst>
        </c:ser>
        <c:ser>
          <c:idx val="3"/>
          <c:order val="3"/>
          <c:tx>
            <c:strRef>
              <c:f>Sheet12!$E$3:$E$4</c:f>
              <c:strCache>
                <c:ptCount val="1"/>
                <c:pt idx="0">
                  <c:v>e-Food</c:v>
                </c:pt>
              </c:strCache>
            </c:strRef>
          </c:tx>
          <c:spPr>
            <a:solidFill>
              <a:schemeClr val="accent4"/>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Sheet12!$E$5:$E$35</c:f>
              <c:numCache>
                <c:formatCode>General</c:formatCode>
                <c:ptCount val="30"/>
                <c:pt idx="1">
                  <c:v>-70</c:v>
                </c:pt>
                <c:pt idx="2">
                  <c:v>-105</c:v>
                </c:pt>
                <c:pt idx="3">
                  <c:v>-35</c:v>
                </c:pt>
                <c:pt idx="4">
                  <c:v>-119</c:v>
                </c:pt>
                <c:pt idx="5">
                  <c:v>-110</c:v>
                </c:pt>
                <c:pt idx="7">
                  <c:v>-380</c:v>
                </c:pt>
                <c:pt idx="8">
                  <c:v>-305</c:v>
                </c:pt>
                <c:pt idx="9">
                  <c:v>-257</c:v>
                </c:pt>
                <c:pt idx="11">
                  <c:v>-590</c:v>
                </c:pt>
                <c:pt idx="12">
                  <c:v>-30</c:v>
                </c:pt>
                <c:pt idx="14">
                  <c:v>-20</c:v>
                </c:pt>
                <c:pt idx="17">
                  <c:v>-20</c:v>
                </c:pt>
                <c:pt idx="18">
                  <c:v>-60</c:v>
                </c:pt>
                <c:pt idx="19">
                  <c:v>-25</c:v>
                </c:pt>
                <c:pt idx="20">
                  <c:v>-500</c:v>
                </c:pt>
                <c:pt idx="24">
                  <c:v>-80</c:v>
                </c:pt>
                <c:pt idx="26">
                  <c:v>-50</c:v>
                </c:pt>
                <c:pt idx="27">
                  <c:v>-18</c:v>
                </c:pt>
                <c:pt idx="29">
                  <c:v>-30</c:v>
                </c:pt>
              </c:numCache>
            </c:numRef>
          </c:val>
          <c:extLst xmlns:c16r2="http://schemas.microsoft.com/office/drawing/2015/06/chart">
            <c:ext xmlns:c16="http://schemas.microsoft.com/office/drawing/2014/chart" uri="{C3380CC4-5D6E-409C-BE32-E72D297353CC}">
              <c16:uniqueId val="{00000003-B7D4-4BC9-A7E3-7F36A4F6CDAF}"/>
            </c:ext>
          </c:extLst>
        </c:ser>
        <c:ser>
          <c:idx val="4"/>
          <c:order val="4"/>
          <c:tx>
            <c:strRef>
              <c:f>Sheet12!$F$3:$F$4</c:f>
              <c:strCache>
                <c:ptCount val="1"/>
                <c:pt idx="0">
                  <c:v>e-Fuel</c:v>
                </c:pt>
              </c:strCache>
            </c:strRef>
          </c:tx>
          <c:spPr>
            <a:solidFill>
              <a:schemeClr val="accent5"/>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Sheet12!$F$5:$F$35</c:f>
              <c:numCache>
                <c:formatCode>General</c:formatCode>
                <c:ptCount val="30"/>
                <c:pt idx="0">
                  <c:v>-2</c:v>
                </c:pt>
                <c:pt idx="2">
                  <c:v>-70</c:v>
                </c:pt>
                <c:pt idx="4">
                  <c:v>-10</c:v>
                </c:pt>
                <c:pt idx="7">
                  <c:v>-70</c:v>
                </c:pt>
                <c:pt idx="9">
                  <c:v>-2</c:v>
                </c:pt>
                <c:pt idx="13">
                  <c:v>-10</c:v>
                </c:pt>
                <c:pt idx="14">
                  <c:v>-10</c:v>
                </c:pt>
                <c:pt idx="15">
                  <c:v>-10</c:v>
                </c:pt>
                <c:pt idx="16">
                  <c:v>-140</c:v>
                </c:pt>
                <c:pt idx="23">
                  <c:v>-70</c:v>
                </c:pt>
              </c:numCache>
            </c:numRef>
          </c:val>
          <c:extLst xmlns:c16r2="http://schemas.microsoft.com/office/drawing/2015/06/chart">
            <c:ext xmlns:c16="http://schemas.microsoft.com/office/drawing/2014/chart" uri="{C3380CC4-5D6E-409C-BE32-E72D297353CC}">
              <c16:uniqueId val="{00000004-B7D4-4BC9-A7E3-7F36A4F6CDAF}"/>
            </c:ext>
          </c:extLst>
        </c:ser>
        <c:ser>
          <c:idx val="5"/>
          <c:order val="5"/>
          <c:tx>
            <c:strRef>
              <c:f>Sheet12!$G$3:$G$4</c:f>
              <c:strCache>
                <c:ptCount val="1"/>
                <c:pt idx="0">
                  <c:v>e-Healthcare</c:v>
                </c:pt>
              </c:strCache>
            </c:strRef>
          </c:tx>
          <c:spPr>
            <a:solidFill>
              <a:schemeClr val="accent6"/>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Sheet12!$G$5:$G$35</c:f>
              <c:numCache>
                <c:formatCode>General</c:formatCode>
                <c:ptCount val="30"/>
                <c:pt idx="4">
                  <c:v>-10</c:v>
                </c:pt>
                <c:pt idx="8">
                  <c:v>-145</c:v>
                </c:pt>
                <c:pt idx="9">
                  <c:v>-10</c:v>
                </c:pt>
                <c:pt idx="16">
                  <c:v>-200</c:v>
                </c:pt>
              </c:numCache>
            </c:numRef>
          </c:val>
          <c:extLst xmlns:c16r2="http://schemas.microsoft.com/office/drawing/2015/06/chart">
            <c:ext xmlns:c16="http://schemas.microsoft.com/office/drawing/2014/chart" uri="{C3380CC4-5D6E-409C-BE32-E72D297353CC}">
              <c16:uniqueId val="{00000005-B7D4-4BC9-A7E3-7F36A4F6CDAF}"/>
            </c:ext>
          </c:extLst>
        </c:ser>
        <c:ser>
          <c:idx val="6"/>
          <c:order val="6"/>
          <c:tx>
            <c:strRef>
              <c:f>Sheet12!$H$3:$H$4</c:f>
              <c:strCache>
                <c:ptCount val="1"/>
                <c:pt idx="0">
                  <c:v>e-Home construction &amp; repair</c:v>
                </c:pt>
              </c:strCache>
            </c:strRef>
          </c:tx>
          <c:spPr>
            <a:solidFill>
              <a:schemeClr val="accent1">
                <a:lumMod val="6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Sheet12!$H$5:$H$35</c:f>
              <c:numCache>
                <c:formatCode>General</c:formatCode>
                <c:ptCount val="30"/>
                <c:pt idx="2">
                  <c:v>-15</c:v>
                </c:pt>
                <c:pt idx="4">
                  <c:v>-80</c:v>
                </c:pt>
                <c:pt idx="7">
                  <c:v>-300</c:v>
                </c:pt>
                <c:pt idx="20">
                  <c:v>-3700</c:v>
                </c:pt>
                <c:pt idx="21">
                  <c:v>-50</c:v>
                </c:pt>
              </c:numCache>
            </c:numRef>
          </c:val>
          <c:extLst xmlns:c16r2="http://schemas.microsoft.com/office/drawing/2015/06/chart">
            <c:ext xmlns:c16="http://schemas.microsoft.com/office/drawing/2014/chart" uri="{C3380CC4-5D6E-409C-BE32-E72D297353CC}">
              <c16:uniqueId val="{00000006-B7D4-4BC9-A7E3-7F36A4F6CDAF}"/>
            </c:ext>
          </c:extLst>
        </c:ser>
        <c:ser>
          <c:idx val="7"/>
          <c:order val="7"/>
          <c:tx>
            <c:strRef>
              <c:f>Sheet12!$I$3:$I$4</c:f>
              <c:strCache>
                <c:ptCount val="1"/>
                <c:pt idx="0">
                  <c:v>e-Phones &amp; airtime</c:v>
                </c:pt>
              </c:strCache>
            </c:strRef>
          </c:tx>
          <c:spPr>
            <a:solidFill>
              <a:schemeClr val="accent2">
                <a:lumMod val="6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Sheet12!$I$5:$I$35</c:f>
              <c:numCache>
                <c:formatCode>General</c:formatCode>
                <c:ptCount val="30"/>
                <c:pt idx="0">
                  <c:v>-30</c:v>
                </c:pt>
                <c:pt idx="11">
                  <c:v>-50</c:v>
                </c:pt>
                <c:pt idx="16">
                  <c:v>-50</c:v>
                </c:pt>
                <c:pt idx="21">
                  <c:v>-50</c:v>
                </c:pt>
              </c:numCache>
            </c:numRef>
          </c:val>
          <c:extLst xmlns:c16r2="http://schemas.microsoft.com/office/drawing/2015/06/chart">
            <c:ext xmlns:c16="http://schemas.microsoft.com/office/drawing/2014/chart" uri="{C3380CC4-5D6E-409C-BE32-E72D297353CC}">
              <c16:uniqueId val="{00000007-B7D4-4BC9-A7E3-7F36A4F6CDAF}"/>
            </c:ext>
          </c:extLst>
        </c:ser>
        <c:ser>
          <c:idx val="8"/>
          <c:order val="8"/>
          <c:tx>
            <c:strRef>
              <c:f>Sheet12!$J$3:$J$4</c:f>
              <c:strCache>
                <c:ptCount val="1"/>
                <c:pt idx="0">
                  <c:v>e-Toiletries</c:v>
                </c:pt>
              </c:strCache>
            </c:strRef>
          </c:tx>
          <c:spPr>
            <a:solidFill>
              <a:schemeClr val="accent3">
                <a:lumMod val="6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Sheet12!$J$5:$J$35</c:f>
              <c:numCache>
                <c:formatCode>General</c:formatCode>
                <c:ptCount val="30"/>
                <c:pt idx="5">
                  <c:v>-200</c:v>
                </c:pt>
                <c:pt idx="7">
                  <c:v>-80</c:v>
                </c:pt>
                <c:pt idx="8">
                  <c:v>-65</c:v>
                </c:pt>
                <c:pt idx="9">
                  <c:v>-3</c:v>
                </c:pt>
                <c:pt idx="11">
                  <c:v>-50</c:v>
                </c:pt>
                <c:pt idx="17">
                  <c:v>-95</c:v>
                </c:pt>
                <c:pt idx="23">
                  <c:v>-22</c:v>
                </c:pt>
                <c:pt idx="25">
                  <c:v>-22</c:v>
                </c:pt>
              </c:numCache>
            </c:numRef>
          </c:val>
          <c:extLst xmlns:c16r2="http://schemas.microsoft.com/office/drawing/2015/06/chart">
            <c:ext xmlns:c16="http://schemas.microsoft.com/office/drawing/2014/chart" uri="{C3380CC4-5D6E-409C-BE32-E72D297353CC}">
              <c16:uniqueId val="{00000008-B7D4-4BC9-A7E3-7F36A4F6CDAF}"/>
            </c:ext>
          </c:extLst>
        </c:ser>
        <c:ser>
          <c:idx val="9"/>
          <c:order val="9"/>
          <c:tx>
            <c:strRef>
              <c:f>Sheet12!$K$3:$K$4</c:f>
              <c:strCache>
                <c:ptCount val="1"/>
                <c:pt idx="0">
                  <c:v>e-Transportation</c:v>
                </c:pt>
              </c:strCache>
            </c:strRef>
          </c:tx>
          <c:spPr>
            <a:solidFill>
              <a:schemeClr val="accent4">
                <a:lumMod val="6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Sheet12!$K$5:$K$35</c:f>
              <c:numCache>
                <c:formatCode>General</c:formatCode>
                <c:ptCount val="30"/>
                <c:pt idx="4">
                  <c:v>-4</c:v>
                </c:pt>
                <c:pt idx="5">
                  <c:v>-4</c:v>
                </c:pt>
                <c:pt idx="8">
                  <c:v>-40</c:v>
                </c:pt>
                <c:pt idx="11">
                  <c:v>-50</c:v>
                </c:pt>
                <c:pt idx="17">
                  <c:v>-4</c:v>
                </c:pt>
                <c:pt idx="19">
                  <c:v>-4</c:v>
                </c:pt>
                <c:pt idx="20">
                  <c:v>-100</c:v>
                </c:pt>
                <c:pt idx="23">
                  <c:v>-4</c:v>
                </c:pt>
                <c:pt idx="24">
                  <c:v>-4</c:v>
                </c:pt>
                <c:pt idx="29">
                  <c:v>-40</c:v>
                </c:pt>
              </c:numCache>
            </c:numRef>
          </c:val>
          <c:extLst xmlns:c16r2="http://schemas.microsoft.com/office/drawing/2015/06/chart">
            <c:ext xmlns:c16="http://schemas.microsoft.com/office/drawing/2014/chart" uri="{C3380CC4-5D6E-409C-BE32-E72D297353CC}">
              <c16:uniqueId val="{00000009-B7D4-4BC9-A7E3-7F36A4F6CDAF}"/>
            </c:ext>
          </c:extLst>
        </c:ser>
        <c:ser>
          <c:idx val="10"/>
          <c:order val="10"/>
          <c:tx>
            <c:strRef>
              <c:f>Sheet12!$L$3:$L$4</c:f>
              <c:strCache>
                <c:ptCount val="1"/>
                <c:pt idx="0">
                  <c:v>e-Treats and tobacco</c:v>
                </c:pt>
              </c:strCache>
            </c:strRef>
          </c:tx>
          <c:spPr>
            <a:solidFill>
              <a:schemeClr val="accent5">
                <a:lumMod val="6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Sheet12!$L$5:$L$35</c:f>
              <c:numCache>
                <c:formatCode>General</c:formatCode>
                <c:ptCount val="30"/>
                <c:pt idx="0">
                  <c:v>-8</c:v>
                </c:pt>
                <c:pt idx="2">
                  <c:v>-150</c:v>
                </c:pt>
                <c:pt idx="3">
                  <c:v>-8</c:v>
                </c:pt>
                <c:pt idx="4">
                  <c:v>-30</c:v>
                </c:pt>
                <c:pt idx="5">
                  <c:v>-20</c:v>
                </c:pt>
                <c:pt idx="7">
                  <c:v>-60</c:v>
                </c:pt>
                <c:pt idx="8">
                  <c:v>-70</c:v>
                </c:pt>
                <c:pt idx="10">
                  <c:v>-280</c:v>
                </c:pt>
                <c:pt idx="11">
                  <c:v>-40</c:v>
                </c:pt>
                <c:pt idx="15">
                  <c:v>-10</c:v>
                </c:pt>
                <c:pt idx="16">
                  <c:v>-30</c:v>
                </c:pt>
                <c:pt idx="17">
                  <c:v>-40</c:v>
                </c:pt>
                <c:pt idx="19">
                  <c:v>-10</c:v>
                </c:pt>
                <c:pt idx="20">
                  <c:v>-10</c:v>
                </c:pt>
                <c:pt idx="24">
                  <c:v>-30</c:v>
                </c:pt>
              </c:numCache>
            </c:numRef>
          </c:val>
          <c:extLst xmlns:c16r2="http://schemas.microsoft.com/office/drawing/2015/06/chart">
            <c:ext xmlns:c16="http://schemas.microsoft.com/office/drawing/2014/chart" uri="{C3380CC4-5D6E-409C-BE32-E72D297353CC}">
              <c16:uniqueId val="{0000000A-B7D4-4BC9-A7E3-7F36A4F6CDAF}"/>
            </c:ext>
          </c:extLst>
        </c:ser>
        <c:ser>
          <c:idx val="11"/>
          <c:order val="11"/>
          <c:tx>
            <c:strRef>
              <c:f>Sheet12!$M$3:$M$4</c:f>
              <c:strCache>
                <c:ptCount val="1"/>
                <c:pt idx="0">
                  <c:v>fe-Saving deposit</c:v>
                </c:pt>
              </c:strCache>
            </c:strRef>
          </c:tx>
          <c:spPr>
            <a:solidFill>
              <a:schemeClr val="accent6">
                <a:lumMod val="6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Sheet12!$M$5:$M$35</c:f>
              <c:numCache>
                <c:formatCode>General</c:formatCode>
                <c:ptCount val="30"/>
                <c:pt idx="11">
                  <c:v>-20</c:v>
                </c:pt>
                <c:pt idx="28">
                  <c:v>-4400</c:v>
                </c:pt>
              </c:numCache>
            </c:numRef>
          </c:val>
          <c:extLst xmlns:c16r2="http://schemas.microsoft.com/office/drawing/2015/06/chart">
            <c:ext xmlns:c16="http://schemas.microsoft.com/office/drawing/2014/chart" uri="{C3380CC4-5D6E-409C-BE32-E72D297353CC}">
              <c16:uniqueId val="{0000000B-B7D4-4BC9-A7E3-7F36A4F6CDAF}"/>
            </c:ext>
          </c:extLst>
        </c:ser>
        <c:ser>
          <c:idx val="12"/>
          <c:order val="12"/>
          <c:tx>
            <c:strRef>
              <c:f>Sheet12!$N$3:$N$4</c:f>
              <c:strCache>
                <c:ptCount val="1"/>
                <c:pt idx="0">
                  <c:v>fi-Savings withdrawal</c:v>
                </c:pt>
              </c:strCache>
            </c:strRef>
          </c:tx>
          <c:spPr>
            <a:solidFill>
              <a:schemeClr val="accent1">
                <a:lumMod val="80000"/>
                <a:lumOff val="2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Sheet12!$N$5:$N$35</c:f>
              <c:numCache>
                <c:formatCode>General</c:formatCode>
                <c:ptCount val="30"/>
                <c:pt idx="3">
                  <c:v>3430</c:v>
                </c:pt>
                <c:pt idx="28">
                  <c:v>4400</c:v>
                </c:pt>
              </c:numCache>
            </c:numRef>
          </c:val>
          <c:extLst xmlns:c16r2="http://schemas.microsoft.com/office/drawing/2015/06/chart">
            <c:ext xmlns:c16="http://schemas.microsoft.com/office/drawing/2014/chart" uri="{C3380CC4-5D6E-409C-BE32-E72D297353CC}">
              <c16:uniqueId val="{0000000C-B7D4-4BC9-A7E3-7F36A4F6CDAF}"/>
            </c:ext>
          </c:extLst>
        </c:ser>
        <c:ser>
          <c:idx val="13"/>
          <c:order val="13"/>
          <c:tx>
            <c:strRef>
              <c:f>Sheet12!$O$3:$O$4</c:f>
              <c:strCache>
                <c:ptCount val="1"/>
                <c:pt idx="0">
                  <c:v>ge-Gift to outsiders</c:v>
                </c:pt>
              </c:strCache>
            </c:strRef>
          </c:tx>
          <c:spPr>
            <a:solidFill>
              <a:schemeClr val="accent2">
                <a:lumMod val="80000"/>
                <a:lumOff val="2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Sheet12!$O$5:$O$35</c:f>
              <c:numCache>
                <c:formatCode>General</c:formatCode>
                <c:ptCount val="30"/>
                <c:pt idx="6">
                  <c:v>-57</c:v>
                </c:pt>
                <c:pt idx="8">
                  <c:v>-710</c:v>
                </c:pt>
                <c:pt idx="9">
                  <c:v>-1100</c:v>
                </c:pt>
                <c:pt idx="12">
                  <c:v>-50</c:v>
                </c:pt>
                <c:pt idx="21">
                  <c:v>-50</c:v>
                </c:pt>
                <c:pt idx="25">
                  <c:v>-10</c:v>
                </c:pt>
              </c:numCache>
            </c:numRef>
          </c:val>
          <c:extLst xmlns:c16r2="http://schemas.microsoft.com/office/drawing/2015/06/chart">
            <c:ext xmlns:c16="http://schemas.microsoft.com/office/drawing/2014/chart" uri="{C3380CC4-5D6E-409C-BE32-E72D297353CC}">
              <c16:uniqueId val="{0000000D-B7D4-4BC9-A7E3-7F36A4F6CDAF}"/>
            </c:ext>
          </c:extLst>
        </c:ser>
        <c:ser>
          <c:idx val="14"/>
          <c:order val="14"/>
          <c:tx>
            <c:strRef>
              <c:f>Sheet12!$P$3:$P$4</c:f>
              <c:strCache>
                <c:ptCount val="1"/>
                <c:pt idx="0">
                  <c:v>gi-Diary reward</c:v>
                </c:pt>
              </c:strCache>
            </c:strRef>
          </c:tx>
          <c:spPr>
            <a:solidFill>
              <a:schemeClr val="accent3">
                <a:lumMod val="80000"/>
                <a:lumOff val="2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Sheet12!$P$5:$P$35</c:f>
              <c:numCache>
                <c:formatCode>General</c:formatCode>
                <c:ptCount val="30"/>
                <c:pt idx="8">
                  <c:v>400</c:v>
                </c:pt>
              </c:numCache>
            </c:numRef>
          </c:val>
          <c:extLst xmlns:c16r2="http://schemas.microsoft.com/office/drawing/2015/06/chart">
            <c:ext xmlns:c16="http://schemas.microsoft.com/office/drawing/2014/chart" uri="{C3380CC4-5D6E-409C-BE32-E72D297353CC}">
              <c16:uniqueId val="{0000000E-B7D4-4BC9-A7E3-7F36A4F6CDAF}"/>
            </c:ext>
          </c:extLst>
        </c:ser>
        <c:ser>
          <c:idx val="15"/>
          <c:order val="15"/>
          <c:tx>
            <c:strRef>
              <c:f>Sheet12!$Q$3:$Q$4</c:f>
              <c:strCache>
                <c:ptCount val="1"/>
                <c:pt idx="0">
                  <c:v>gi-Gift from outsiders</c:v>
                </c:pt>
              </c:strCache>
            </c:strRef>
          </c:tx>
          <c:spPr>
            <a:solidFill>
              <a:schemeClr val="accent4">
                <a:lumMod val="80000"/>
                <a:lumOff val="2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Sheet12!$Q$5:$Q$35</c:f>
              <c:numCache>
                <c:formatCode>General</c:formatCode>
                <c:ptCount val="30"/>
                <c:pt idx="0">
                  <c:v>100</c:v>
                </c:pt>
                <c:pt idx="1">
                  <c:v>125</c:v>
                </c:pt>
                <c:pt idx="2">
                  <c:v>100</c:v>
                </c:pt>
                <c:pt idx="3">
                  <c:v>450</c:v>
                </c:pt>
                <c:pt idx="4">
                  <c:v>1400</c:v>
                </c:pt>
                <c:pt idx="5">
                  <c:v>500</c:v>
                </c:pt>
                <c:pt idx="6">
                  <c:v>3070</c:v>
                </c:pt>
                <c:pt idx="7">
                  <c:v>1600</c:v>
                </c:pt>
                <c:pt idx="8">
                  <c:v>110</c:v>
                </c:pt>
                <c:pt idx="10">
                  <c:v>600</c:v>
                </c:pt>
                <c:pt idx="11">
                  <c:v>5730</c:v>
                </c:pt>
                <c:pt idx="15">
                  <c:v>100</c:v>
                </c:pt>
                <c:pt idx="16">
                  <c:v>20</c:v>
                </c:pt>
              </c:numCache>
            </c:numRef>
          </c:val>
          <c:extLst xmlns:c16r2="http://schemas.microsoft.com/office/drawing/2015/06/chart">
            <c:ext xmlns:c16="http://schemas.microsoft.com/office/drawing/2014/chart" uri="{C3380CC4-5D6E-409C-BE32-E72D297353CC}">
              <c16:uniqueId val="{0000000F-B7D4-4BC9-A7E3-7F36A4F6CDAF}"/>
            </c:ext>
          </c:extLst>
        </c:ser>
        <c:ser>
          <c:idx val="16"/>
          <c:order val="16"/>
          <c:tx>
            <c:strRef>
              <c:f>Sheet12!$R$3:$R$4</c:f>
              <c:strCache>
                <c:ptCount val="1"/>
                <c:pt idx="0">
                  <c:v>i-Wages</c:v>
                </c:pt>
              </c:strCache>
            </c:strRef>
          </c:tx>
          <c:spPr>
            <a:solidFill>
              <a:schemeClr val="accent5">
                <a:lumMod val="80000"/>
                <a:lumOff val="2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Sheet12!$R$5:$R$35</c:f>
              <c:numCache>
                <c:formatCode>General</c:formatCode>
                <c:ptCount val="30"/>
                <c:pt idx="17">
                  <c:v>100</c:v>
                </c:pt>
                <c:pt idx="19">
                  <c:v>100</c:v>
                </c:pt>
                <c:pt idx="23">
                  <c:v>100</c:v>
                </c:pt>
                <c:pt idx="24">
                  <c:v>100</c:v>
                </c:pt>
                <c:pt idx="25">
                  <c:v>100</c:v>
                </c:pt>
                <c:pt idx="26">
                  <c:v>100</c:v>
                </c:pt>
                <c:pt idx="29">
                  <c:v>100</c:v>
                </c:pt>
              </c:numCache>
            </c:numRef>
          </c:val>
          <c:extLst xmlns:c16r2="http://schemas.microsoft.com/office/drawing/2015/06/chart">
            <c:ext xmlns:c16="http://schemas.microsoft.com/office/drawing/2014/chart" uri="{C3380CC4-5D6E-409C-BE32-E72D297353CC}">
              <c16:uniqueId val="{00000010-B7D4-4BC9-A7E3-7F36A4F6CDAF}"/>
            </c:ext>
          </c:extLst>
        </c:ser>
        <c:ser>
          <c:idx val="17"/>
          <c:order val="17"/>
          <c:tx>
            <c:strRef>
              <c:f>Sheet12!$S$3:$S$4</c:f>
              <c:strCache>
                <c:ptCount val="1"/>
                <c:pt idx="0">
                  <c:v>te-Transfer to household</c:v>
                </c:pt>
              </c:strCache>
            </c:strRef>
          </c:tx>
          <c:spPr>
            <a:solidFill>
              <a:schemeClr val="accent6">
                <a:lumMod val="80000"/>
                <a:lumOff val="2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Sheet12!$S$5:$S$35</c:f>
              <c:numCache>
                <c:formatCode>General</c:formatCode>
                <c:ptCount val="30"/>
                <c:pt idx="9">
                  <c:v>-20</c:v>
                </c:pt>
                <c:pt idx="11">
                  <c:v>-10</c:v>
                </c:pt>
                <c:pt idx="13">
                  <c:v>-10</c:v>
                </c:pt>
                <c:pt idx="14">
                  <c:v>-10</c:v>
                </c:pt>
                <c:pt idx="17">
                  <c:v>-10</c:v>
                </c:pt>
                <c:pt idx="18">
                  <c:v>-5</c:v>
                </c:pt>
                <c:pt idx="19">
                  <c:v>-5</c:v>
                </c:pt>
                <c:pt idx="20">
                  <c:v>-5</c:v>
                </c:pt>
                <c:pt idx="21">
                  <c:v>-25</c:v>
                </c:pt>
                <c:pt idx="22">
                  <c:v>-5</c:v>
                </c:pt>
                <c:pt idx="25">
                  <c:v>-5</c:v>
                </c:pt>
                <c:pt idx="26">
                  <c:v>-10</c:v>
                </c:pt>
                <c:pt idx="27">
                  <c:v>-5</c:v>
                </c:pt>
                <c:pt idx="29">
                  <c:v>-5</c:v>
                </c:pt>
              </c:numCache>
            </c:numRef>
          </c:val>
          <c:extLst xmlns:c16r2="http://schemas.microsoft.com/office/drawing/2015/06/chart">
            <c:ext xmlns:c16="http://schemas.microsoft.com/office/drawing/2014/chart" uri="{C3380CC4-5D6E-409C-BE32-E72D297353CC}">
              <c16:uniqueId val="{00000011-B7D4-4BC9-A7E3-7F36A4F6CDAF}"/>
            </c:ext>
          </c:extLst>
        </c:ser>
        <c:ser>
          <c:idx val="18"/>
          <c:order val="18"/>
          <c:tx>
            <c:strRef>
              <c:f>Sheet12!$T$3:$T$4</c:f>
              <c:strCache>
                <c:ptCount val="1"/>
                <c:pt idx="0">
                  <c:v>ti-Transfer from household</c:v>
                </c:pt>
              </c:strCache>
            </c:strRef>
          </c:tx>
          <c:spPr>
            <a:solidFill>
              <a:schemeClr val="accent1">
                <a:lumMod val="80000"/>
              </a:schemeClr>
            </a:solidFill>
            <a:ln>
              <a:noFill/>
            </a:ln>
            <a:effectLst/>
          </c:spPr>
          <c:invertIfNegative val="0"/>
          <c:cat>
            <c:strRef>
              <c:f>Sheet12!$A$5:$A$35</c:f>
              <c:strCache>
                <c:ptCount val="30"/>
                <c:pt idx="0">
                  <c:v>21-Feb</c:v>
                </c:pt>
                <c:pt idx="1">
                  <c:v>22-Feb</c:v>
                </c:pt>
                <c:pt idx="2">
                  <c:v>23-Feb</c:v>
                </c:pt>
                <c:pt idx="3">
                  <c:v>24-Feb</c:v>
                </c:pt>
                <c:pt idx="4">
                  <c:v>25-Feb</c:v>
                </c:pt>
                <c:pt idx="5">
                  <c:v>26-Feb</c:v>
                </c:pt>
                <c:pt idx="6">
                  <c:v>27-Feb</c:v>
                </c:pt>
                <c:pt idx="7">
                  <c:v>28-Feb</c:v>
                </c:pt>
                <c:pt idx="8">
                  <c:v>29-Feb</c:v>
                </c:pt>
                <c:pt idx="9">
                  <c:v>01-Mar</c:v>
                </c:pt>
                <c:pt idx="10">
                  <c:v>02-Mar</c:v>
                </c:pt>
                <c:pt idx="11">
                  <c:v>03-Mar</c:v>
                </c:pt>
                <c:pt idx="12">
                  <c:v>04-Mar</c:v>
                </c:pt>
                <c:pt idx="13">
                  <c:v>05-Mar</c:v>
                </c:pt>
                <c:pt idx="14">
                  <c:v>06-Mar</c:v>
                </c:pt>
                <c:pt idx="15">
                  <c:v>07-Mar</c:v>
                </c:pt>
                <c:pt idx="16">
                  <c:v>08-Mar</c:v>
                </c:pt>
                <c:pt idx="17">
                  <c:v>09-Mar</c:v>
                </c:pt>
                <c:pt idx="18">
                  <c:v>10-Mar</c:v>
                </c:pt>
                <c:pt idx="19">
                  <c:v>11-Mar</c:v>
                </c:pt>
                <c:pt idx="20">
                  <c:v>12-Mar</c:v>
                </c:pt>
                <c:pt idx="21">
                  <c:v>13-Mar</c:v>
                </c:pt>
                <c:pt idx="22">
                  <c:v>14-Mar</c:v>
                </c:pt>
                <c:pt idx="23">
                  <c:v>15-Mar</c:v>
                </c:pt>
                <c:pt idx="24">
                  <c:v>16-Mar</c:v>
                </c:pt>
                <c:pt idx="25">
                  <c:v>17-Mar</c:v>
                </c:pt>
                <c:pt idx="26">
                  <c:v>18-Mar</c:v>
                </c:pt>
                <c:pt idx="27">
                  <c:v>19-Mar</c:v>
                </c:pt>
                <c:pt idx="28">
                  <c:v>20-Mar</c:v>
                </c:pt>
                <c:pt idx="29">
                  <c:v>21-Mar</c:v>
                </c:pt>
              </c:strCache>
            </c:strRef>
          </c:cat>
          <c:val>
            <c:numRef>
              <c:f>Sheet12!$T$5:$T$35</c:f>
              <c:numCache>
                <c:formatCode>General</c:formatCode>
                <c:ptCount val="30"/>
                <c:pt idx="14">
                  <c:v>100</c:v>
                </c:pt>
                <c:pt idx="16">
                  <c:v>216</c:v>
                </c:pt>
                <c:pt idx="17">
                  <c:v>200</c:v>
                </c:pt>
                <c:pt idx="21">
                  <c:v>150</c:v>
                </c:pt>
              </c:numCache>
            </c:numRef>
          </c:val>
          <c:extLst xmlns:c16r2="http://schemas.microsoft.com/office/drawing/2015/06/chart">
            <c:ext xmlns:c16="http://schemas.microsoft.com/office/drawing/2014/chart" uri="{C3380CC4-5D6E-409C-BE32-E72D297353CC}">
              <c16:uniqueId val="{00000012-B7D4-4BC9-A7E3-7F36A4F6CDAF}"/>
            </c:ext>
          </c:extLst>
        </c:ser>
        <c:dLbls>
          <c:showLegendKey val="0"/>
          <c:showVal val="0"/>
          <c:showCatName val="0"/>
          <c:showSerName val="0"/>
          <c:showPercent val="0"/>
          <c:showBubbleSize val="0"/>
        </c:dLbls>
        <c:gapWidth val="25"/>
        <c:overlap val="100"/>
        <c:axId val="420925968"/>
        <c:axId val="420926360"/>
      </c:barChart>
      <c:catAx>
        <c:axId val="4209259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0926360"/>
        <c:crosses val="autoZero"/>
        <c:auto val="1"/>
        <c:lblAlgn val="ctr"/>
        <c:lblOffset val="100"/>
        <c:tickLblSkip val="4"/>
        <c:noMultiLvlLbl val="0"/>
      </c:catAx>
      <c:valAx>
        <c:axId val="420926360"/>
        <c:scaling>
          <c:orientation val="minMax"/>
          <c:max val="6000"/>
          <c:min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0925968"/>
        <c:crosses val="autoZero"/>
        <c:crossBetween val="between"/>
      </c:valAx>
      <c:spPr>
        <a:noFill/>
        <a:ln>
          <a:noFill/>
        </a:ln>
        <a:effectLst/>
      </c:spPr>
    </c:plotArea>
    <c:legend>
      <c:legendPos val="r"/>
      <c:legendEntry>
        <c:idx val="8"/>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6779086139603703"/>
          <c:y val="4.7788729301722351E-2"/>
          <c:w val="0.21891421283396523"/>
          <c:h val="0.952211270698277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noFill/>
      <a:round/>
    </a:ln>
    <a:effectLst/>
  </c:spPr>
  <c:txPr>
    <a:bodyPr/>
    <a:lstStyle/>
    <a:p>
      <a:pPr>
        <a:defRPr sz="1200" baseline="0"/>
      </a:pPr>
      <a:endParaRPr lang="en-US"/>
    </a:p>
  </c:txPr>
  <c:externalData r:id="rId3">
    <c:autoUpdate val="0"/>
  </c:externalData>
  <c:userShapes r:id="rId4"/>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41611023970997E-2"/>
          <c:y val="2.025370791675454E-2"/>
          <c:w val="0.89334800078862286"/>
          <c:h val="0.89528436226817942"/>
        </c:manualLayout>
      </c:layout>
      <c:barChart>
        <c:barDir val="col"/>
        <c:grouping val="stacked"/>
        <c:varyColors val="0"/>
        <c:ser>
          <c:idx val="0"/>
          <c:order val="0"/>
          <c:tx>
            <c:strRef>
              <c:f>Sheet5!$A$1</c:f>
              <c:strCache>
                <c:ptCount val="1"/>
                <c:pt idx="0">
                  <c:v>debt</c:v>
                </c:pt>
              </c:strCache>
            </c:strRef>
          </c:tx>
          <c:spPr>
            <a:solidFill>
              <a:srgbClr val="FF0000"/>
            </a:solidFill>
            <a:ln>
              <a:noFill/>
            </a:ln>
            <a:effectLst/>
          </c:spPr>
          <c:invertIfNegative val="0"/>
          <c:val>
            <c:numRef>
              <c:f>Sheet5!$A$2:$A$50</c:f>
              <c:numCache>
                <c:formatCode>General</c:formatCode>
                <c:ptCount val="49"/>
                <c:pt idx="0">
                  <c:v>0</c:v>
                </c:pt>
                <c:pt idx="1">
                  <c:v>0</c:v>
                </c:pt>
                <c:pt idx="2">
                  <c:v>0</c:v>
                </c:pt>
                <c:pt idx="3">
                  <c:v>-7871</c:v>
                </c:pt>
                <c:pt idx="4">
                  <c:v>-8300</c:v>
                </c:pt>
                <c:pt idx="5">
                  <c:v>-46474</c:v>
                </c:pt>
                <c:pt idx="6">
                  <c:v>-2240</c:v>
                </c:pt>
                <c:pt idx="7">
                  <c:v>-58</c:v>
                </c:pt>
                <c:pt idx="8">
                  <c:v>0</c:v>
                </c:pt>
                <c:pt idx="9">
                  <c:v>0</c:v>
                </c:pt>
                <c:pt idx="10">
                  <c:v>0</c:v>
                </c:pt>
                <c:pt idx="11">
                  <c:v>-8625</c:v>
                </c:pt>
                <c:pt idx="12">
                  <c:v>-16400</c:v>
                </c:pt>
                <c:pt idx="13">
                  <c:v>-6076</c:v>
                </c:pt>
                <c:pt idx="14">
                  <c:v>-3360</c:v>
                </c:pt>
                <c:pt idx="15">
                  <c:v>-8182</c:v>
                </c:pt>
                <c:pt idx="16">
                  <c:v>-29340</c:v>
                </c:pt>
                <c:pt idx="17">
                  <c:v>0</c:v>
                </c:pt>
                <c:pt idx="18">
                  <c:v>-11250</c:v>
                </c:pt>
                <c:pt idx="19">
                  <c:v>-55720</c:v>
                </c:pt>
                <c:pt idx="20">
                  <c:v>0</c:v>
                </c:pt>
                <c:pt idx="21">
                  <c:v>-23300</c:v>
                </c:pt>
                <c:pt idx="22">
                  <c:v>-15000</c:v>
                </c:pt>
                <c:pt idx="23">
                  <c:v>-21460</c:v>
                </c:pt>
                <c:pt idx="24">
                  <c:v>-3684</c:v>
                </c:pt>
                <c:pt idx="25">
                  <c:v>-3167</c:v>
                </c:pt>
                <c:pt idx="26">
                  <c:v>-30807</c:v>
                </c:pt>
                <c:pt idx="27">
                  <c:v>-13440</c:v>
                </c:pt>
                <c:pt idx="28">
                  <c:v>0</c:v>
                </c:pt>
                <c:pt idx="29">
                  <c:v>-36375</c:v>
                </c:pt>
                <c:pt idx="30">
                  <c:v>0</c:v>
                </c:pt>
                <c:pt idx="31">
                  <c:v>0</c:v>
                </c:pt>
                <c:pt idx="32">
                  <c:v>-97569</c:v>
                </c:pt>
                <c:pt idx="33">
                  <c:v>0</c:v>
                </c:pt>
                <c:pt idx="34">
                  <c:v>-45900</c:v>
                </c:pt>
                <c:pt idx="35">
                  <c:v>0</c:v>
                </c:pt>
                <c:pt idx="36">
                  <c:v>-21450</c:v>
                </c:pt>
                <c:pt idx="37">
                  <c:v>0</c:v>
                </c:pt>
                <c:pt idx="38">
                  <c:v>-62550</c:v>
                </c:pt>
                <c:pt idx="39">
                  <c:v>-139898</c:v>
                </c:pt>
                <c:pt idx="40">
                  <c:v>0</c:v>
                </c:pt>
                <c:pt idx="41">
                  <c:v>-37200</c:v>
                </c:pt>
                <c:pt idx="42">
                  <c:v>-89144</c:v>
                </c:pt>
                <c:pt idx="43">
                  <c:v>-4670</c:v>
                </c:pt>
                <c:pt idx="44">
                  <c:v>-784</c:v>
                </c:pt>
                <c:pt idx="45">
                  <c:v>-6848</c:v>
                </c:pt>
                <c:pt idx="46">
                  <c:v>-126155</c:v>
                </c:pt>
                <c:pt idx="47">
                  <c:v>-16240</c:v>
                </c:pt>
                <c:pt idx="48">
                  <c:v>0</c:v>
                </c:pt>
              </c:numCache>
            </c:numRef>
          </c:val>
          <c:extLst xmlns:c16r2="http://schemas.microsoft.com/office/drawing/2015/06/chart">
            <c:ext xmlns:c16="http://schemas.microsoft.com/office/drawing/2014/chart" uri="{C3380CC4-5D6E-409C-BE32-E72D297353CC}">
              <c16:uniqueId val="{00000000-150A-4F5B-9977-0DF7A663F80D}"/>
            </c:ext>
          </c:extLst>
        </c:ser>
        <c:ser>
          <c:idx val="1"/>
          <c:order val="1"/>
          <c:tx>
            <c:strRef>
              <c:f>Sheet5!$B$1</c:f>
              <c:strCache>
                <c:ptCount val="1"/>
                <c:pt idx="0">
                  <c:v>savings</c:v>
                </c:pt>
              </c:strCache>
            </c:strRef>
          </c:tx>
          <c:spPr>
            <a:solidFill>
              <a:schemeClr val="accent6"/>
            </a:solidFill>
            <a:ln>
              <a:noFill/>
            </a:ln>
            <a:effectLst/>
          </c:spPr>
          <c:invertIfNegative val="0"/>
          <c:val>
            <c:numRef>
              <c:f>Sheet5!$B$2:$B$50</c:f>
              <c:numCache>
                <c:formatCode>General</c:formatCode>
                <c:ptCount val="49"/>
                <c:pt idx="0">
                  <c:v>0</c:v>
                </c:pt>
                <c:pt idx="1">
                  <c:v>0</c:v>
                </c:pt>
                <c:pt idx="2">
                  <c:v>18095</c:v>
                </c:pt>
                <c:pt idx="3">
                  <c:v>4377</c:v>
                </c:pt>
                <c:pt idx="4">
                  <c:v>1368</c:v>
                </c:pt>
                <c:pt idx="5">
                  <c:v>19428</c:v>
                </c:pt>
                <c:pt idx="6">
                  <c:v>66941</c:v>
                </c:pt>
                <c:pt idx="7">
                  <c:v>20626</c:v>
                </c:pt>
                <c:pt idx="8">
                  <c:v>0</c:v>
                </c:pt>
                <c:pt idx="9">
                  <c:v>0</c:v>
                </c:pt>
                <c:pt idx="10">
                  <c:v>0</c:v>
                </c:pt>
                <c:pt idx="11">
                  <c:v>2750</c:v>
                </c:pt>
                <c:pt idx="12">
                  <c:v>5000</c:v>
                </c:pt>
                <c:pt idx="13">
                  <c:v>34787</c:v>
                </c:pt>
                <c:pt idx="14">
                  <c:v>17554</c:v>
                </c:pt>
                <c:pt idx="15">
                  <c:v>38176</c:v>
                </c:pt>
                <c:pt idx="16">
                  <c:v>6994</c:v>
                </c:pt>
                <c:pt idx="17">
                  <c:v>0</c:v>
                </c:pt>
                <c:pt idx="18">
                  <c:v>113781</c:v>
                </c:pt>
                <c:pt idx="19">
                  <c:v>16110</c:v>
                </c:pt>
                <c:pt idx="20">
                  <c:v>10000</c:v>
                </c:pt>
                <c:pt idx="21">
                  <c:v>9001</c:v>
                </c:pt>
                <c:pt idx="22">
                  <c:v>15000</c:v>
                </c:pt>
                <c:pt idx="23">
                  <c:v>1146</c:v>
                </c:pt>
                <c:pt idx="24">
                  <c:v>71772</c:v>
                </c:pt>
                <c:pt idx="25">
                  <c:v>25237</c:v>
                </c:pt>
                <c:pt idx="26">
                  <c:v>31682</c:v>
                </c:pt>
                <c:pt idx="27">
                  <c:v>8578</c:v>
                </c:pt>
                <c:pt idx="28">
                  <c:v>0</c:v>
                </c:pt>
                <c:pt idx="29">
                  <c:v>29031</c:v>
                </c:pt>
                <c:pt idx="30">
                  <c:v>5000</c:v>
                </c:pt>
                <c:pt idx="31">
                  <c:v>0</c:v>
                </c:pt>
                <c:pt idx="32">
                  <c:v>25441</c:v>
                </c:pt>
                <c:pt idx="33">
                  <c:v>0</c:v>
                </c:pt>
                <c:pt idx="34">
                  <c:v>18851</c:v>
                </c:pt>
                <c:pt idx="35">
                  <c:v>0</c:v>
                </c:pt>
                <c:pt idx="36">
                  <c:v>135742</c:v>
                </c:pt>
                <c:pt idx="37">
                  <c:v>134160</c:v>
                </c:pt>
                <c:pt idx="38">
                  <c:v>26307</c:v>
                </c:pt>
                <c:pt idx="39">
                  <c:v>60584</c:v>
                </c:pt>
                <c:pt idx="40">
                  <c:v>0</c:v>
                </c:pt>
                <c:pt idx="41">
                  <c:v>7656</c:v>
                </c:pt>
                <c:pt idx="42">
                  <c:v>40478</c:v>
                </c:pt>
                <c:pt idx="43">
                  <c:v>8283</c:v>
                </c:pt>
                <c:pt idx="44">
                  <c:v>93772</c:v>
                </c:pt>
                <c:pt idx="45">
                  <c:v>119806</c:v>
                </c:pt>
                <c:pt idx="46">
                  <c:v>210483</c:v>
                </c:pt>
                <c:pt idx="47">
                  <c:v>19631</c:v>
                </c:pt>
                <c:pt idx="48">
                  <c:v>2000</c:v>
                </c:pt>
              </c:numCache>
            </c:numRef>
          </c:val>
          <c:extLst xmlns:c16r2="http://schemas.microsoft.com/office/drawing/2015/06/chart">
            <c:ext xmlns:c16="http://schemas.microsoft.com/office/drawing/2014/chart" uri="{C3380CC4-5D6E-409C-BE32-E72D297353CC}">
              <c16:uniqueId val="{00000001-150A-4F5B-9977-0DF7A663F80D}"/>
            </c:ext>
          </c:extLst>
        </c:ser>
        <c:dLbls>
          <c:showLegendKey val="0"/>
          <c:showVal val="0"/>
          <c:showCatName val="0"/>
          <c:showSerName val="0"/>
          <c:showPercent val="0"/>
          <c:showBubbleSize val="0"/>
        </c:dLbls>
        <c:gapWidth val="40"/>
        <c:overlap val="100"/>
        <c:axId val="420927144"/>
        <c:axId val="420927536"/>
      </c:barChart>
      <c:lineChart>
        <c:grouping val="standard"/>
        <c:varyColors val="0"/>
        <c:ser>
          <c:idx val="2"/>
          <c:order val="2"/>
          <c:tx>
            <c:strRef>
              <c:f>Sheet5!$C$1</c:f>
              <c:strCache>
                <c:ptCount val="1"/>
                <c:pt idx="0">
                  <c:v>income</c:v>
                </c:pt>
              </c:strCache>
            </c:strRef>
          </c:tx>
          <c:spPr>
            <a:ln w="28575" cap="rnd">
              <a:solidFill>
                <a:srgbClr val="00B0F0"/>
              </a:solidFill>
              <a:round/>
            </a:ln>
            <a:effectLst/>
          </c:spPr>
          <c:marker>
            <c:symbol val="none"/>
          </c:marker>
          <c:val>
            <c:numRef>
              <c:f>Sheet5!$C$2:$C$50</c:f>
              <c:numCache>
                <c:formatCode>0</c:formatCode>
                <c:ptCount val="49"/>
                <c:pt idx="0">
                  <c:v>16.666666666666668</c:v>
                </c:pt>
                <c:pt idx="1">
                  <c:v>18.640522875816995</c:v>
                </c:pt>
                <c:pt idx="2">
                  <c:v>26.147144240077445</c:v>
                </c:pt>
                <c:pt idx="3">
                  <c:v>31.509803921568629</c:v>
                </c:pt>
                <c:pt idx="4">
                  <c:v>34.694444444444443</c:v>
                </c:pt>
                <c:pt idx="5">
                  <c:v>40.563291139240505</c:v>
                </c:pt>
                <c:pt idx="6">
                  <c:v>47.562015503875969</c:v>
                </c:pt>
                <c:pt idx="7">
                  <c:v>51.18489835430784</c:v>
                </c:pt>
                <c:pt idx="8">
                  <c:v>52.666666666666664</c:v>
                </c:pt>
                <c:pt idx="9">
                  <c:v>56.524911402960178</c:v>
                </c:pt>
                <c:pt idx="10">
                  <c:v>57.738095238095248</c:v>
                </c:pt>
                <c:pt idx="11">
                  <c:v>59.143410852713174</c:v>
                </c:pt>
                <c:pt idx="12">
                  <c:v>59.402298850574724</c:v>
                </c:pt>
                <c:pt idx="13">
                  <c:v>59.66947960618846</c:v>
                </c:pt>
                <c:pt idx="14">
                  <c:v>60.789163722025918</c:v>
                </c:pt>
                <c:pt idx="15">
                  <c:v>62.94047619047619</c:v>
                </c:pt>
                <c:pt idx="16">
                  <c:v>65.424753867791836</c:v>
                </c:pt>
                <c:pt idx="17">
                  <c:v>66.914285714285711</c:v>
                </c:pt>
                <c:pt idx="18">
                  <c:v>71.955426356589157</c:v>
                </c:pt>
                <c:pt idx="19">
                  <c:v>72.146236559139794</c:v>
                </c:pt>
                <c:pt idx="20">
                  <c:v>73.092369477911646</c:v>
                </c:pt>
                <c:pt idx="21">
                  <c:v>73.605721393034827</c:v>
                </c:pt>
                <c:pt idx="22">
                  <c:v>74.784974548007725</c:v>
                </c:pt>
                <c:pt idx="23">
                  <c:v>75.673118279569891</c:v>
                </c:pt>
                <c:pt idx="24">
                  <c:v>77.054263565891475</c:v>
                </c:pt>
                <c:pt idx="25">
                  <c:v>81.827702702702695</c:v>
                </c:pt>
                <c:pt idx="26">
                  <c:v>82.487562189054714</c:v>
                </c:pt>
                <c:pt idx="27">
                  <c:v>85.539682539682545</c:v>
                </c:pt>
                <c:pt idx="28">
                  <c:v>104.41176470588236</c:v>
                </c:pt>
                <c:pt idx="29">
                  <c:v>105.96019900497512</c:v>
                </c:pt>
                <c:pt idx="30">
                  <c:v>118.33922261484099</c:v>
                </c:pt>
                <c:pt idx="31">
                  <c:v>137.73809523809527</c:v>
                </c:pt>
                <c:pt idx="32">
                  <c:v>138.13920817369092</c:v>
                </c:pt>
                <c:pt idx="33">
                  <c:v>142.03174603174602</c:v>
                </c:pt>
                <c:pt idx="34">
                  <c:v>143.09481743227326</c:v>
                </c:pt>
                <c:pt idx="35">
                  <c:v>161.76470588235296</c:v>
                </c:pt>
                <c:pt idx="36">
                  <c:v>169.59412550066756</c:v>
                </c:pt>
                <c:pt idx="37">
                  <c:v>177.76363636363638</c:v>
                </c:pt>
                <c:pt idx="38">
                  <c:v>200.35820895522386</c:v>
                </c:pt>
                <c:pt idx="39">
                  <c:v>206.20270270270268</c:v>
                </c:pt>
                <c:pt idx="40">
                  <c:v>215</c:v>
                </c:pt>
                <c:pt idx="41">
                  <c:v>227.71987767584099</c:v>
                </c:pt>
                <c:pt idx="42">
                  <c:v>249.50816219062665</c:v>
                </c:pt>
                <c:pt idx="43">
                  <c:v>270.8235294117647</c:v>
                </c:pt>
                <c:pt idx="44">
                  <c:v>301.16279069767444</c:v>
                </c:pt>
                <c:pt idx="45">
                  <c:v>385.4439252336449</c:v>
                </c:pt>
                <c:pt idx="46">
                  <c:v>415.90784313725487</c:v>
                </c:pt>
                <c:pt idx="47">
                  <c:v>429.83979328165373</c:v>
                </c:pt>
                <c:pt idx="48">
                  <c:v>456.3587962962963</c:v>
                </c:pt>
              </c:numCache>
            </c:numRef>
          </c:val>
          <c:smooth val="0"/>
          <c:extLst xmlns:c16r2="http://schemas.microsoft.com/office/drawing/2015/06/chart">
            <c:ext xmlns:c16="http://schemas.microsoft.com/office/drawing/2014/chart" uri="{C3380CC4-5D6E-409C-BE32-E72D297353CC}">
              <c16:uniqueId val="{00000002-150A-4F5B-9977-0DF7A663F80D}"/>
            </c:ext>
          </c:extLst>
        </c:ser>
        <c:dLbls>
          <c:showLegendKey val="0"/>
          <c:showVal val="0"/>
          <c:showCatName val="0"/>
          <c:showSerName val="0"/>
          <c:showPercent val="0"/>
          <c:showBubbleSize val="0"/>
        </c:dLbls>
        <c:marker val="1"/>
        <c:smooth val="0"/>
        <c:axId val="420928320"/>
        <c:axId val="420927928"/>
      </c:lineChart>
      <c:catAx>
        <c:axId val="420927144"/>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20927536"/>
        <c:crosses val="autoZero"/>
        <c:auto val="1"/>
        <c:lblAlgn val="ctr"/>
        <c:lblOffset val="100"/>
        <c:tickLblSkip val="2"/>
        <c:noMultiLvlLbl val="0"/>
      </c:catAx>
      <c:valAx>
        <c:axId val="420927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20927144"/>
        <c:crosses val="autoZero"/>
        <c:crossBetween val="between"/>
      </c:valAx>
      <c:valAx>
        <c:axId val="42092792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00B0F0"/>
                </a:solidFill>
                <a:latin typeface="+mn-lt"/>
                <a:ea typeface="+mn-ea"/>
                <a:cs typeface="+mn-cs"/>
              </a:defRPr>
            </a:pPr>
            <a:endParaRPr lang="en-US"/>
          </a:p>
        </c:txPr>
        <c:crossAx val="420928320"/>
        <c:crosses val="max"/>
        <c:crossBetween val="between"/>
      </c:valAx>
      <c:catAx>
        <c:axId val="420928320"/>
        <c:scaling>
          <c:orientation val="minMax"/>
        </c:scaling>
        <c:delete val="1"/>
        <c:axPos val="b"/>
        <c:majorTickMark val="out"/>
        <c:minorTickMark val="none"/>
        <c:tickLblPos val="nextTo"/>
        <c:crossAx val="420927928"/>
        <c:crosses val="autoZero"/>
        <c:auto val="1"/>
        <c:lblAlgn val="ctr"/>
        <c:lblOffset val="100"/>
        <c:noMultiLvlLbl val="0"/>
      </c:catAx>
      <c:spPr>
        <a:solidFill>
          <a:schemeClr val="accent1">
            <a:lumMod val="20000"/>
            <a:lumOff val="80000"/>
          </a:schemeClr>
        </a:solidFill>
        <a:ln>
          <a:noFill/>
        </a:ln>
        <a:effectLst/>
      </c:spPr>
    </c:plotArea>
    <c:legend>
      <c:legendPos val="b"/>
      <c:layout>
        <c:manualLayout>
          <c:xMode val="edge"/>
          <c:yMode val="edge"/>
          <c:x val="0.26154939972188829"/>
          <c:y val="2.9439002039890787E-2"/>
          <c:w val="0.47471741032370951"/>
          <c:h val="7.81255468066491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700" baseline="0"/>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89051321125079E-2"/>
          <c:y val="1.8917470211245329E-2"/>
          <c:w val="0.70164912911257238"/>
          <c:h val="0.88563331757443364"/>
        </c:manualLayout>
      </c:layout>
      <c:barChart>
        <c:barDir val="col"/>
        <c:grouping val="stacked"/>
        <c:varyColors val="0"/>
        <c:ser>
          <c:idx val="0"/>
          <c:order val="0"/>
          <c:tx>
            <c:strRef>
              <c:f>Sheet5!$B$1</c:f>
              <c:strCache>
                <c:ptCount val="1"/>
                <c:pt idx="0">
                  <c:v>e-Clothes</c:v>
                </c:pt>
              </c:strCache>
            </c:strRef>
          </c:tx>
          <c:spPr>
            <a:solidFill>
              <a:schemeClr val="accent1"/>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Sheet5!$B$2:$B$32</c:f>
              <c:numCache>
                <c:formatCode>General</c:formatCode>
                <c:ptCount val="31"/>
                <c:pt idx="23">
                  <c:v>-420</c:v>
                </c:pt>
                <c:pt idx="25">
                  <c:v>-1870</c:v>
                </c:pt>
                <c:pt idx="27">
                  <c:v>-3500</c:v>
                </c:pt>
              </c:numCache>
            </c:numRef>
          </c:val>
          <c:extLst xmlns:c16r2="http://schemas.microsoft.com/office/drawing/2015/06/chart">
            <c:ext xmlns:c16="http://schemas.microsoft.com/office/drawing/2014/chart" uri="{C3380CC4-5D6E-409C-BE32-E72D297353CC}">
              <c16:uniqueId val="{00000000-72DA-4950-ACED-01F44F0067C8}"/>
            </c:ext>
          </c:extLst>
        </c:ser>
        <c:ser>
          <c:idx val="1"/>
          <c:order val="1"/>
          <c:tx>
            <c:strRef>
              <c:f>Sheet5!$C$1</c:f>
              <c:strCache>
                <c:ptCount val="1"/>
                <c:pt idx="0">
                  <c:v>e-Education</c:v>
                </c:pt>
              </c:strCache>
            </c:strRef>
          </c:tx>
          <c:spPr>
            <a:solidFill>
              <a:schemeClr val="accent2"/>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Sheet5!$C$2:$C$32</c:f>
              <c:numCache>
                <c:formatCode>General</c:formatCode>
                <c:ptCount val="31"/>
                <c:pt idx="14">
                  <c:v>-25</c:v>
                </c:pt>
              </c:numCache>
            </c:numRef>
          </c:val>
          <c:extLst xmlns:c16r2="http://schemas.microsoft.com/office/drawing/2015/06/chart">
            <c:ext xmlns:c16="http://schemas.microsoft.com/office/drawing/2014/chart" uri="{C3380CC4-5D6E-409C-BE32-E72D297353CC}">
              <c16:uniqueId val="{00000001-72DA-4950-ACED-01F44F0067C8}"/>
            </c:ext>
          </c:extLst>
        </c:ser>
        <c:ser>
          <c:idx val="2"/>
          <c:order val="2"/>
          <c:tx>
            <c:strRef>
              <c:f>Sheet5!$D$1</c:f>
              <c:strCache>
                <c:ptCount val="1"/>
                <c:pt idx="0">
                  <c:v>e-Food</c:v>
                </c:pt>
              </c:strCache>
            </c:strRef>
          </c:tx>
          <c:spPr>
            <a:solidFill>
              <a:schemeClr val="accent3"/>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Sheet5!$D$2:$D$32</c:f>
              <c:numCache>
                <c:formatCode>General</c:formatCode>
                <c:ptCount val="31"/>
                <c:pt idx="0">
                  <c:v>-430</c:v>
                </c:pt>
                <c:pt idx="1">
                  <c:v>-135</c:v>
                </c:pt>
                <c:pt idx="2">
                  <c:v>-70</c:v>
                </c:pt>
                <c:pt idx="3">
                  <c:v>-88</c:v>
                </c:pt>
                <c:pt idx="4">
                  <c:v>-230</c:v>
                </c:pt>
                <c:pt idx="5">
                  <c:v>-450</c:v>
                </c:pt>
                <c:pt idx="6">
                  <c:v>-90</c:v>
                </c:pt>
                <c:pt idx="7">
                  <c:v>-47</c:v>
                </c:pt>
                <c:pt idx="8">
                  <c:v>-130</c:v>
                </c:pt>
                <c:pt idx="9">
                  <c:v>-277</c:v>
                </c:pt>
                <c:pt idx="10">
                  <c:v>-70</c:v>
                </c:pt>
                <c:pt idx="12">
                  <c:v>-98</c:v>
                </c:pt>
                <c:pt idx="13">
                  <c:v>-240</c:v>
                </c:pt>
                <c:pt idx="14">
                  <c:v>-200</c:v>
                </c:pt>
                <c:pt idx="15">
                  <c:v>-412</c:v>
                </c:pt>
                <c:pt idx="17">
                  <c:v>-272</c:v>
                </c:pt>
                <c:pt idx="18">
                  <c:v>-740</c:v>
                </c:pt>
                <c:pt idx="19">
                  <c:v>-70</c:v>
                </c:pt>
                <c:pt idx="20">
                  <c:v>-110</c:v>
                </c:pt>
                <c:pt idx="21">
                  <c:v>-1035</c:v>
                </c:pt>
                <c:pt idx="23">
                  <c:v>-110</c:v>
                </c:pt>
                <c:pt idx="24">
                  <c:v>-2520</c:v>
                </c:pt>
                <c:pt idx="25">
                  <c:v>-8705</c:v>
                </c:pt>
                <c:pt idx="26">
                  <c:v>-22400</c:v>
                </c:pt>
                <c:pt idx="28">
                  <c:v>-2000</c:v>
                </c:pt>
                <c:pt idx="29">
                  <c:v>-280</c:v>
                </c:pt>
                <c:pt idx="30">
                  <c:v>-601</c:v>
                </c:pt>
              </c:numCache>
            </c:numRef>
          </c:val>
          <c:extLst xmlns:c16r2="http://schemas.microsoft.com/office/drawing/2015/06/chart">
            <c:ext xmlns:c16="http://schemas.microsoft.com/office/drawing/2014/chart" uri="{C3380CC4-5D6E-409C-BE32-E72D297353CC}">
              <c16:uniqueId val="{00000002-72DA-4950-ACED-01F44F0067C8}"/>
            </c:ext>
          </c:extLst>
        </c:ser>
        <c:ser>
          <c:idx val="3"/>
          <c:order val="3"/>
          <c:tx>
            <c:strRef>
              <c:f>Sheet5!$E$1</c:f>
              <c:strCache>
                <c:ptCount val="1"/>
                <c:pt idx="0">
                  <c:v>e-Fuel</c:v>
                </c:pt>
              </c:strCache>
            </c:strRef>
          </c:tx>
          <c:spPr>
            <a:solidFill>
              <a:schemeClr val="accent4"/>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Sheet5!$E$2:$E$32</c:f>
              <c:numCache>
                <c:formatCode>General</c:formatCode>
                <c:ptCount val="31"/>
                <c:pt idx="6">
                  <c:v>-30</c:v>
                </c:pt>
                <c:pt idx="25">
                  <c:v>-60</c:v>
                </c:pt>
              </c:numCache>
            </c:numRef>
          </c:val>
          <c:extLst xmlns:c16r2="http://schemas.microsoft.com/office/drawing/2015/06/chart">
            <c:ext xmlns:c16="http://schemas.microsoft.com/office/drawing/2014/chart" uri="{C3380CC4-5D6E-409C-BE32-E72D297353CC}">
              <c16:uniqueId val="{00000003-72DA-4950-ACED-01F44F0067C8}"/>
            </c:ext>
          </c:extLst>
        </c:ser>
        <c:ser>
          <c:idx val="4"/>
          <c:order val="4"/>
          <c:tx>
            <c:strRef>
              <c:f>Sheet5!$F$1</c:f>
              <c:strCache>
                <c:ptCount val="1"/>
                <c:pt idx="0">
                  <c:v>e-Healthcare</c:v>
                </c:pt>
              </c:strCache>
            </c:strRef>
          </c:tx>
          <c:spPr>
            <a:solidFill>
              <a:schemeClr val="accent5"/>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Sheet5!$F$2:$F$32</c:f>
              <c:numCache>
                <c:formatCode>General</c:formatCode>
                <c:ptCount val="31"/>
                <c:pt idx="10">
                  <c:v>-75</c:v>
                </c:pt>
                <c:pt idx="14">
                  <c:v>-160</c:v>
                </c:pt>
                <c:pt idx="23">
                  <c:v>-20</c:v>
                </c:pt>
              </c:numCache>
            </c:numRef>
          </c:val>
          <c:extLst xmlns:c16r2="http://schemas.microsoft.com/office/drawing/2015/06/chart">
            <c:ext xmlns:c16="http://schemas.microsoft.com/office/drawing/2014/chart" uri="{C3380CC4-5D6E-409C-BE32-E72D297353CC}">
              <c16:uniqueId val="{00000004-72DA-4950-ACED-01F44F0067C8}"/>
            </c:ext>
          </c:extLst>
        </c:ser>
        <c:ser>
          <c:idx val="5"/>
          <c:order val="5"/>
          <c:tx>
            <c:strRef>
              <c:f>Sheet5!$G$1</c:f>
              <c:strCache>
                <c:ptCount val="1"/>
                <c:pt idx="0">
                  <c:v>e-Home construction &amp; repair</c:v>
                </c:pt>
              </c:strCache>
            </c:strRef>
          </c:tx>
          <c:spPr>
            <a:solidFill>
              <a:schemeClr val="accent6"/>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Sheet5!$G$2:$G$32</c:f>
              <c:numCache>
                <c:formatCode>General</c:formatCode>
                <c:ptCount val="31"/>
                <c:pt idx="15">
                  <c:v>-1030</c:v>
                </c:pt>
                <c:pt idx="18">
                  <c:v>-50</c:v>
                </c:pt>
                <c:pt idx="22">
                  <c:v>-210</c:v>
                </c:pt>
                <c:pt idx="25">
                  <c:v>-860</c:v>
                </c:pt>
                <c:pt idx="26">
                  <c:v>-3400</c:v>
                </c:pt>
                <c:pt idx="28">
                  <c:v>-5500</c:v>
                </c:pt>
              </c:numCache>
            </c:numRef>
          </c:val>
          <c:extLst xmlns:c16r2="http://schemas.microsoft.com/office/drawing/2015/06/chart">
            <c:ext xmlns:c16="http://schemas.microsoft.com/office/drawing/2014/chart" uri="{C3380CC4-5D6E-409C-BE32-E72D297353CC}">
              <c16:uniqueId val="{00000005-72DA-4950-ACED-01F44F0067C8}"/>
            </c:ext>
          </c:extLst>
        </c:ser>
        <c:ser>
          <c:idx val="6"/>
          <c:order val="6"/>
          <c:tx>
            <c:strRef>
              <c:f>Sheet5!$H$1</c:f>
              <c:strCache>
                <c:ptCount val="1"/>
                <c:pt idx="0">
                  <c:v>e-Jewellery</c:v>
                </c:pt>
              </c:strCache>
            </c:strRef>
          </c:tx>
          <c:spPr>
            <a:solidFill>
              <a:schemeClr val="accent1">
                <a:lumMod val="6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Sheet5!$H$2:$H$32</c:f>
              <c:numCache>
                <c:formatCode>General</c:formatCode>
                <c:ptCount val="31"/>
                <c:pt idx="11">
                  <c:v>-64000</c:v>
                </c:pt>
                <c:pt idx="15">
                  <c:v>-530</c:v>
                </c:pt>
                <c:pt idx="25">
                  <c:v>-230</c:v>
                </c:pt>
              </c:numCache>
            </c:numRef>
          </c:val>
          <c:extLst xmlns:c16r2="http://schemas.microsoft.com/office/drawing/2015/06/chart">
            <c:ext xmlns:c16="http://schemas.microsoft.com/office/drawing/2014/chart" uri="{C3380CC4-5D6E-409C-BE32-E72D297353CC}">
              <c16:uniqueId val="{00000006-72DA-4950-ACED-01F44F0067C8}"/>
            </c:ext>
          </c:extLst>
        </c:ser>
        <c:ser>
          <c:idx val="7"/>
          <c:order val="7"/>
          <c:tx>
            <c:strRef>
              <c:f>Sheet5!$I$1</c:f>
              <c:strCache>
                <c:ptCount val="1"/>
                <c:pt idx="0">
                  <c:v>e-Misc spending</c:v>
                </c:pt>
              </c:strCache>
            </c:strRef>
          </c:tx>
          <c:spPr>
            <a:solidFill>
              <a:schemeClr val="accent2">
                <a:lumMod val="6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Sheet5!$I$2:$I$32</c:f>
              <c:numCache>
                <c:formatCode>General</c:formatCode>
                <c:ptCount val="31"/>
                <c:pt idx="11">
                  <c:v>-20000</c:v>
                </c:pt>
                <c:pt idx="28">
                  <c:v>-250</c:v>
                </c:pt>
              </c:numCache>
            </c:numRef>
          </c:val>
          <c:extLst xmlns:c16r2="http://schemas.microsoft.com/office/drawing/2015/06/chart">
            <c:ext xmlns:c16="http://schemas.microsoft.com/office/drawing/2014/chart" uri="{C3380CC4-5D6E-409C-BE32-E72D297353CC}">
              <c16:uniqueId val="{00000007-72DA-4950-ACED-01F44F0067C8}"/>
            </c:ext>
          </c:extLst>
        </c:ser>
        <c:ser>
          <c:idx val="8"/>
          <c:order val="8"/>
          <c:tx>
            <c:strRef>
              <c:f>Sheet5!$J$1</c:f>
              <c:strCache>
                <c:ptCount val="1"/>
                <c:pt idx="0">
                  <c:v>e-Personal grooming</c:v>
                </c:pt>
              </c:strCache>
            </c:strRef>
          </c:tx>
          <c:spPr>
            <a:solidFill>
              <a:schemeClr val="accent3">
                <a:lumMod val="6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Sheet5!$J$2:$J$32</c:f>
              <c:numCache>
                <c:formatCode>General</c:formatCode>
                <c:ptCount val="31"/>
                <c:pt idx="18">
                  <c:v>-50</c:v>
                </c:pt>
                <c:pt idx="28">
                  <c:v>-500</c:v>
                </c:pt>
              </c:numCache>
            </c:numRef>
          </c:val>
          <c:extLst xmlns:c16r2="http://schemas.microsoft.com/office/drawing/2015/06/chart">
            <c:ext xmlns:c16="http://schemas.microsoft.com/office/drawing/2014/chart" uri="{C3380CC4-5D6E-409C-BE32-E72D297353CC}">
              <c16:uniqueId val="{00000008-72DA-4950-ACED-01F44F0067C8}"/>
            </c:ext>
          </c:extLst>
        </c:ser>
        <c:ser>
          <c:idx val="9"/>
          <c:order val="9"/>
          <c:tx>
            <c:strRef>
              <c:f>Sheet5!$K$1</c:f>
              <c:strCache>
                <c:ptCount val="1"/>
                <c:pt idx="0">
                  <c:v>e-Phones &amp; airtime</c:v>
                </c:pt>
              </c:strCache>
            </c:strRef>
          </c:tx>
          <c:spPr>
            <a:solidFill>
              <a:schemeClr val="accent4">
                <a:lumMod val="6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Sheet5!$K$2:$K$32</c:f>
              <c:numCache>
                <c:formatCode>General</c:formatCode>
                <c:ptCount val="31"/>
                <c:pt idx="5">
                  <c:v>-40</c:v>
                </c:pt>
                <c:pt idx="7">
                  <c:v>-22</c:v>
                </c:pt>
                <c:pt idx="12">
                  <c:v>-20</c:v>
                </c:pt>
                <c:pt idx="21">
                  <c:v>-30</c:v>
                </c:pt>
                <c:pt idx="23">
                  <c:v>-30</c:v>
                </c:pt>
                <c:pt idx="24">
                  <c:v>-100</c:v>
                </c:pt>
                <c:pt idx="26">
                  <c:v>-100</c:v>
                </c:pt>
                <c:pt idx="28">
                  <c:v>-30</c:v>
                </c:pt>
              </c:numCache>
            </c:numRef>
          </c:val>
          <c:extLst xmlns:c16r2="http://schemas.microsoft.com/office/drawing/2015/06/chart">
            <c:ext xmlns:c16="http://schemas.microsoft.com/office/drawing/2014/chart" uri="{C3380CC4-5D6E-409C-BE32-E72D297353CC}">
              <c16:uniqueId val="{00000009-72DA-4950-ACED-01F44F0067C8}"/>
            </c:ext>
          </c:extLst>
        </c:ser>
        <c:ser>
          <c:idx val="10"/>
          <c:order val="10"/>
          <c:tx>
            <c:strRef>
              <c:f>Sheet5!$L$1</c:f>
              <c:strCache>
                <c:ptCount val="1"/>
                <c:pt idx="0">
                  <c:v>e-Toiletries</c:v>
                </c:pt>
              </c:strCache>
            </c:strRef>
          </c:tx>
          <c:spPr>
            <a:solidFill>
              <a:schemeClr val="accent5">
                <a:lumMod val="6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Sheet5!$L$2:$L$32</c:f>
              <c:numCache>
                <c:formatCode>General</c:formatCode>
                <c:ptCount val="31"/>
                <c:pt idx="0">
                  <c:v>-62</c:v>
                </c:pt>
                <c:pt idx="17">
                  <c:v>-52</c:v>
                </c:pt>
                <c:pt idx="18">
                  <c:v>-63</c:v>
                </c:pt>
                <c:pt idx="25">
                  <c:v>-860</c:v>
                </c:pt>
                <c:pt idx="30">
                  <c:v>-40</c:v>
                </c:pt>
              </c:numCache>
            </c:numRef>
          </c:val>
          <c:extLst xmlns:c16r2="http://schemas.microsoft.com/office/drawing/2015/06/chart">
            <c:ext xmlns:c16="http://schemas.microsoft.com/office/drawing/2014/chart" uri="{C3380CC4-5D6E-409C-BE32-E72D297353CC}">
              <c16:uniqueId val="{0000000A-72DA-4950-ACED-01F44F0067C8}"/>
            </c:ext>
          </c:extLst>
        </c:ser>
        <c:ser>
          <c:idx val="11"/>
          <c:order val="11"/>
          <c:tx>
            <c:strRef>
              <c:f>Sheet5!$M$1</c:f>
              <c:strCache>
                <c:ptCount val="1"/>
                <c:pt idx="0">
                  <c:v>e-Transportation</c:v>
                </c:pt>
              </c:strCache>
            </c:strRef>
          </c:tx>
          <c:spPr>
            <a:solidFill>
              <a:schemeClr val="accent6">
                <a:lumMod val="6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Sheet5!$M$2:$M$32</c:f>
              <c:numCache>
                <c:formatCode>General</c:formatCode>
                <c:ptCount val="31"/>
                <c:pt idx="8">
                  <c:v>-2000</c:v>
                </c:pt>
                <c:pt idx="11">
                  <c:v>-1000</c:v>
                </c:pt>
                <c:pt idx="15">
                  <c:v>-40</c:v>
                </c:pt>
                <c:pt idx="23">
                  <c:v>-2000</c:v>
                </c:pt>
                <c:pt idx="24">
                  <c:v>-30</c:v>
                </c:pt>
                <c:pt idx="28">
                  <c:v>-6000</c:v>
                </c:pt>
              </c:numCache>
            </c:numRef>
          </c:val>
          <c:extLst xmlns:c16r2="http://schemas.microsoft.com/office/drawing/2015/06/chart">
            <c:ext xmlns:c16="http://schemas.microsoft.com/office/drawing/2014/chart" uri="{C3380CC4-5D6E-409C-BE32-E72D297353CC}">
              <c16:uniqueId val="{0000000B-72DA-4950-ACED-01F44F0067C8}"/>
            </c:ext>
          </c:extLst>
        </c:ser>
        <c:ser>
          <c:idx val="12"/>
          <c:order val="12"/>
          <c:tx>
            <c:strRef>
              <c:f>Sheet5!$N$1</c:f>
              <c:strCache>
                <c:ptCount val="1"/>
                <c:pt idx="0">
                  <c:v>e-Treats and tobacco</c:v>
                </c:pt>
              </c:strCache>
            </c:strRef>
          </c:tx>
          <c:spPr>
            <a:solidFill>
              <a:schemeClr val="accent1">
                <a:lumMod val="80000"/>
                <a:lumOff val="2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Sheet5!$N$2:$N$32</c:f>
              <c:numCache>
                <c:formatCode>General</c:formatCode>
                <c:ptCount val="31"/>
                <c:pt idx="0">
                  <c:v>-670</c:v>
                </c:pt>
                <c:pt idx="1">
                  <c:v>-25</c:v>
                </c:pt>
                <c:pt idx="2">
                  <c:v>-25</c:v>
                </c:pt>
                <c:pt idx="3">
                  <c:v>-80</c:v>
                </c:pt>
                <c:pt idx="4">
                  <c:v>-20</c:v>
                </c:pt>
                <c:pt idx="5">
                  <c:v>-20</c:v>
                </c:pt>
                <c:pt idx="6">
                  <c:v>-25</c:v>
                </c:pt>
                <c:pt idx="8">
                  <c:v>-20</c:v>
                </c:pt>
                <c:pt idx="9">
                  <c:v>-28</c:v>
                </c:pt>
                <c:pt idx="11">
                  <c:v>-100</c:v>
                </c:pt>
                <c:pt idx="12">
                  <c:v>-20</c:v>
                </c:pt>
                <c:pt idx="13">
                  <c:v>-90</c:v>
                </c:pt>
                <c:pt idx="14">
                  <c:v>-25</c:v>
                </c:pt>
                <c:pt idx="15">
                  <c:v>-35</c:v>
                </c:pt>
                <c:pt idx="16">
                  <c:v>-70</c:v>
                </c:pt>
                <c:pt idx="17">
                  <c:v>-160</c:v>
                </c:pt>
                <c:pt idx="18">
                  <c:v>-60</c:v>
                </c:pt>
                <c:pt idx="19">
                  <c:v>-20</c:v>
                </c:pt>
                <c:pt idx="20">
                  <c:v>-20</c:v>
                </c:pt>
                <c:pt idx="21">
                  <c:v>-75</c:v>
                </c:pt>
                <c:pt idx="22">
                  <c:v>-60</c:v>
                </c:pt>
                <c:pt idx="23">
                  <c:v>-670</c:v>
                </c:pt>
                <c:pt idx="25">
                  <c:v>-890</c:v>
                </c:pt>
                <c:pt idx="26">
                  <c:v>-50</c:v>
                </c:pt>
                <c:pt idx="27">
                  <c:v>-8550</c:v>
                </c:pt>
                <c:pt idx="28">
                  <c:v>-3200</c:v>
                </c:pt>
                <c:pt idx="29">
                  <c:v>-25</c:v>
                </c:pt>
              </c:numCache>
            </c:numRef>
          </c:val>
          <c:extLst xmlns:c16r2="http://schemas.microsoft.com/office/drawing/2015/06/chart">
            <c:ext xmlns:c16="http://schemas.microsoft.com/office/drawing/2014/chart" uri="{C3380CC4-5D6E-409C-BE32-E72D297353CC}">
              <c16:uniqueId val="{0000000C-72DA-4950-ACED-01F44F0067C8}"/>
            </c:ext>
          </c:extLst>
        </c:ser>
        <c:ser>
          <c:idx val="13"/>
          <c:order val="13"/>
          <c:tx>
            <c:strRef>
              <c:f>Sheet5!$O$1</c:f>
              <c:strCache>
                <c:ptCount val="1"/>
                <c:pt idx="0">
                  <c:v>e-Utilities</c:v>
                </c:pt>
              </c:strCache>
            </c:strRef>
          </c:tx>
          <c:spPr>
            <a:solidFill>
              <a:schemeClr val="accent2">
                <a:lumMod val="80000"/>
                <a:lumOff val="2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Sheet5!$O$2:$O$32</c:f>
              <c:numCache>
                <c:formatCode>General</c:formatCode>
                <c:ptCount val="31"/>
                <c:pt idx="28">
                  <c:v>-2000</c:v>
                </c:pt>
              </c:numCache>
            </c:numRef>
          </c:val>
          <c:extLst xmlns:c16r2="http://schemas.microsoft.com/office/drawing/2015/06/chart">
            <c:ext xmlns:c16="http://schemas.microsoft.com/office/drawing/2014/chart" uri="{C3380CC4-5D6E-409C-BE32-E72D297353CC}">
              <c16:uniqueId val="{0000000D-72DA-4950-ACED-01F44F0067C8}"/>
            </c:ext>
          </c:extLst>
        </c:ser>
        <c:ser>
          <c:idx val="14"/>
          <c:order val="14"/>
          <c:tx>
            <c:strRef>
              <c:f>Sheet5!$P$1</c:f>
              <c:strCache>
                <c:ptCount val="1"/>
                <c:pt idx="0">
                  <c:v>e-Wages</c:v>
                </c:pt>
              </c:strCache>
            </c:strRef>
          </c:tx>
          <c:spPr>
            <a:solidFill>
              <a:schemeClr val="accent3">
                <a:lumMod val="80000"/>
                <a:lumOff val="2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Sheet5!$P$2:$P$32</c:f>
              <c:numCache>
                <c:formatCode>General</c:formatCode>
                <c:ptCount val="31"/>
                <c:pt idx="28">
                  <c:v>-3500</c:v>
                </c:pt>
              </c:numCache>
            </c:numRef>
          </c:val>
          <c:extLst xmlns:c16r2="http://schemas.microsoft.com/office/drawing/2015/06/chart">
            <c:ext xmlns:c16="http://schemas.microsoft.com/office/drawing/2014/chart" uri="{C3380CC4-5D6E-409C-BE32-E72D297353CC}">
              <c16:uniqueId val="{0000000E-72DA-4950-ACED-01F44F0067C8}"/>
            </c:ext>
          </c:extLst>
        </c:ser>
        <c:ser>
          <c:idx val="15"/>
          <c:order val="15"/>
          <c:tx>
            <c:strRef>
              <c:f>Sheet5!$Q$1</c:f>
              <c:strCache>
                <c:ptCount val="1"/>
                <c:pt idx="0">
                  <c:v>fi-Loan taken</c:v>
                </c:pt>
              </c:strCache>
            </c:strRef>
          </c:tx>
          <c:spPr>
            <a:solidFill>
              <a:schemeClr val="accent4">
                <a:lumMod val="80000"/>
                <a:lumOff val="2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Sheet5!$Q$2:$Q$32</c:f>
              <c:numCache>
                <c:formatCode>General</c:formatCode>
                <c:ptCount val="31"/>
                <c:pt idx="11">
                  <c:v>9000</c:v>
                </c:pt>
                <c:pt idx="25">
                  <c:v>20000</c:v>
                </c:pt>
              </c:numCache>
            </c:numRef>
          </c:val>
          <c:extLst xmlns:c16r2="http://schemas.microsoft.com/office/drawing/2015/06/chart">
            <c:ext xmlns:c16="http://schemas.microsoft.com/office/drawing/2014/chart" uri="{C3380CC4-5D6E-409C-BE32-E72D297353CC}">
              <c16:uniqueId val="{0000000F-72DA-4950-ACED-01F44F0067C8}"/>
            </c:ext>
          </c:extLst>
        </c:ser>
        <c:ser>
          <c:idx val="16"/>
          <c:order val="16"/>
          <c:tx>
            <c:strRef>
              <c:f>Sheet5!$R$1</c:f>
              <c:strCache>
                <c:ptCount val="1"/>
                <c:pt idx="0">
                  <c:v>fi-Savings withdrawal</c:v>
                </c:pt>
              </c:strCache>
            </c:strRef>
          </c:tx>
          <c:spPr>
            <a:solidFill>
              <a:schemeClr val="accent5">
                <a:lumMod val="80000"/>
                <a:lumOff val="2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Sheet5!$R$2:$R$32</c:f>
              <c:numCache>
                <c:formatCode>General</c:formatCode>
                <c:ptCount val="31"/>
                <c:pt idx="11">
                  <c:v>23000</c:v>
                </c:pt>
              </c:numCache>
            </c:numRef>
          </c:val>
          <c:extLst xmlns:c16r2="http://schemas.microsoft.com/office/drawing/2015/06/chart">
            <c:ext xmlns:c16="http://schemas.microsoft.com/office/drawing/2014/chart" uri="{C3380CC4-5D6E-409C-BE32-E72D297353CC}">
              <c16:uniqueId val="{00000010-72DA-4950-ACED-01F44F0067C8}"/>
            </c:ext>
          </c:extLst>
        </c:ser>
        <c:ser>
          <c:idx val="17"/>
          <c:order val="17"/>
          <c:tx>
            <c:strRef>
              <c:f>Sheet5!$S$1</c:f>
              <c:strCache>
                <c:ptCount val="1"/>
                <c:pt idx="0">
                  <c:v>ge-Gift to outsiders</c:v>
                </c:pt>
              </c:strCache>
            </c:strRef>
          </c:tx>
          <c:spPr>
            <a:solidFill>
              <a:schemeClr val="accent6">
                <a:lumMod val="80000"/>
                <a:lumOff val="2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Sheet5!$S$2:$S$32</c:f>
              <c:numCache>
                <c:formatCode>General</c:formatCode>
                <c:ptCount val="31"/>
                <c:pt idx="21">
                  <c:v>-10</c:v>
                </c:pt>
                <c:pt idx="23">
                  <c:v>-30010</c:v>
                </c:pt>
                <c:pt idx="24">
                  <c:v>-10</c:v>
                </c:pt>
                <c:pt idx="28">
                  <c:v>-1000</c:v>
                </c:pt>
              </c:numCache>
            </c:numRef>
          </c:val>
          <c:extLst xmlns:c16r2="http://schemas.microsoft.com/office/drawing/2015/06/chart">
            <c:ext xmlns:c16="http://schemas.microsoft.com/office/drawing/2014/chart" uri="{C3380CC4-5D6E-409C-BE32-E72D297353CC}">
              <c16:uniqueId val="{00000011-72DA-4950-ACED-01F44F0067C8}"/>
            </c:ext>
          </c:extLst>
        </c:ser>
        <c:ser>
          <c:idx val="18"/>
          <c:order val="18"/>
          <c:tx>
            <c:strRef>
              <c:f>Sheet5!$T$1</c:f>
              <c:strCache>
                <c:ptCount val="1"/>
                <c:pt idx="0">
                  <c:v>gi-Diary reward</c:v>
                </c:pt>
              </c:strCache>
            </c:strRef>
          </c:tx>
          <c:spPr>
            <a:solidFill>
              <a:schemeClr val="accent1">
                <a:lumMod val="8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Sheet5!$T$2:$T$32</c:f>
              <c:numCache>
                <c:formatCode>General</c:formatCode>
                <c:ptCount val="31"/>
                <c:pt idx="6">
                  <c:v>400</c:v>
                </c:pt>
              </c:numCache>
            </c:numRef>
          </c:val>
          <c:extLst xmlns:c16r2="http://schemas.microsoft.com/office/drawing/2015/06/chart">
            <c:ext xmlns:c16="http://schemas.microsoft.com/office/drawing/2014/chart" uri="{C3380CC4-5D6E-409C-BE32-E72D297353CC}">
              <c16:uniqueId val="{00000012-72DA-4950-ACED-01F44F0067C8}"/>
            </c:ext>
          </c:extLst>
        </c:ser>
        <c:ser>
          <c:idx val="19"/>
          <c:order val="19"/>
          <c:tx>
            <c:strRef>
              <c:f>Sheet5!$U$1</c:f>
              <c:strCache>
                <c:ptCount val="1"/>
                <c:pt idx="0">
                  <c:v>gi-Gift from outsiders</c:v>
                </c:pt>
              </c:strCache>
            </c:strRef>
          </c:tx>
          <c:spPr>
            <a:solidFill>
              <a:schemeClr val="accent2">
                <a:lumMod val="8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Sheet5!$U$2:$U$32</c:f>
              <c:numCache>
                <c:formatCode>General</c:formatCode>
                <c:ptCount val="31"/>
                <c:pt idx="14">
                  <c:v>2500</c:v>
                </c:pt>
                <c:pt idx="15">
                  <c:v>200</c:v>
                </c:pt>
                <c:pt idx="16">
                  <c:v>500</c:v>
                </c:pt>
                <c:pt idx="19">
                  <c:v>500</c:v>
                </c:pt>
                <c:pt idx="21">
                  <c:v>850</c:v>
                </c:pt>
                <c:pt idx="22">
                  <c:v>1500</c:v>
                </c:pt>
                <c:pt idx="23">
                  <c:v>3120</c:v>
                </c:pt>
                <c:pt idx="24">
                  <c:v>1800</c:v>
                </c:pt>
                <c:pt idx="25">
                  <c:v>5655</c:v>
                </c:pt>
                <c:pt idx="26">
                  <c:v>10000</c:v>
                </c:pt>
                <c:pt idx="27">
                  <c:v>10000</c:v>
                </c:pt>
                <c:pt idx="28">
                  <c:v>18000</c:v>
                </c:pt>
              </c:numCache>
            </c:numRef>
          </c:val>
          <c:extLst xmlns:c16r2="http://schemas.microsoft.com/office/drawing/2015/06/chart">
            <c:ext xmlns:c16="http://schemas.microsoft.com/office/drawing/2014/chart" uri="{C3380CC4-5D6E-409C-BE32-E72D297353CC}">
              <c16:uniqueId val="{00000013-72DA-4950-ACED-01F44F0067C8}"/>
            </c:ext>
          </c:extLst>
        </c:ser>
        <c:ser>
          <c:idx val="20"/>
          <c:order val="20"/>
          <c:tx>
            <c:strRef>
              <c:f>Sheet5!$V$1</c:f>
              <c:strCache>
                <c:ptCount val="1"/>
                <c:pt idx="0">
                  <c:v>i-Fishing, fish sales</c:v>
                </c:pt>
              </c:strCache>
            </c:strRef>
          </c:tx>
          <c:spPr>
            <a:solidFill>
              <a:schemeClr val="accent3">
                <a:lumMod val="8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Sheet5!$V$2:$V$32</c:f>
              <c:numCache>
                <c:formatCode>General</c:formatCode>
                <c:ptCount val="31"/>
                <c:pt idx="0">
                  <c:v>400</c:v>
                </c:pt>
                <c:pt idx="1">
                  <c:v>350</c:v>
                </c:pt>
                <c:pt idx="2">
                  <c:v>200</c:v>
                </c:pt>
                <c:pt idx="3">
                  <c:v>300</c:v>
                </c:pt>
                <c:pt idx="4">
                  <c:v>420</c:v>
                </c:pt>
                <c:pt idx="5">
                  <c:v>150</c:v>
                </c:pt>
                <c:pt idx="6">
                  <c:v>350</c:v>
                </c:pt>
                <c:pt idx="7">
                  <c:v>310</c:v>
                </c:pt>
                <c:pt idx="9">
                  <c:v>400</c:v>
                </c:pt>
                <c:pt idx="10">
                  <c:v>150</c:v>
                </c:pt>
                <c:pt idx="12">
                  <c:v>150</c:v>
                </c:pt>
                <c:pt idx="13">
                  <c:v>200</c:v>
                </c:pt>
                <c:pt idx="14">
                  <c:v>300</c:v>
                </c:pt>
                <c:pt idx="15">
                  <c:v>200</c:v>
                </c:pt>
                <c:pt idx="16">
                  <c:v>200</c:v>
                </c:pt>
                <c:pt idx="17">
                  <c:v>250</c:v>
                </c:pt>
                <c:pt idx="18">
                  <c:v>550</c:v>
                </c:pt>
                <c:pt idx="19">
                  <c:v>500</c:v>
                </c:pt>
                <c:pt idx="20">
                  <c:v>575</c:v>
                </c:pt>
                <c:pt idx="21">
                  <c:v>150</c:v>
                </c:pt>
              </c:numCache>
            </c:numRef>
          </c:val>
          <c:extLst xmlns:c16r2="http://schemas.microsoft.com/office/drawing/2015/06/chart">
            <c:ext xmlns:c16="http://schemas.microsoft.com/office/drawing/2014/chart" uri="{C3380CC4-5D6E-409C-BE32-E72D297353CC}">
              <c16:uniqueId val="{00000014-72DA-4950-ACED-01F44F0067C8}"/>
            </c:ext>
          </c:extLst>
        </c:ser>
        <c:ser>
          <c:idx val="21"/>
          <c:order val="21"/>
          <c:tx>
            <c:strRef>
              <c:f>Sheet5!$W$1</c:f>
              <c:strCache>
                <c:ptCount val="1"/>
                <c:pt idx="0">
                  <c:v>i-Misc income</c:v>
                </c:pt>
              </c:strCache>
            </c:strRef>
          </c:tx>
          <c:spPr>
            <a:solidFill>
              <a:schemeClr val="accent4">
                <a:lumMod val="8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Sheet5!$W$2:$W$32</c:f>
              <c:numCache>
                <c:formatCode>General</c:formatCode>
                <c:ptCount val="31"/>
                <c:pt idx="11">
                  <c:v>32000</c:v>
                </c:pt>
              </c:numCache>
            </c:numRef>
          </c:val>
          <c:extLst xmlns:c16r2="http://schemas.microsoft.com/office/drawing/2015/06/chart">
            <c:ext xmlns:c16="http://schemas.microsoft.com/office/drawing/2014/chart" uri="{C3380CC4-5D6E-409C-BE32-E72D297353CC}">
              <c16:uniqueId val="{00000015-72DA-4950-ACED-01F44F0067C8}"/>
            </c:ext>
          </c:extLst>
        </c:ser>
        <c:ser>
          <c:idx val="22"/>
          <c:order val="22"/>
          <c:tx>
            <c:strRef>
              <c:f>Sheet5!$X$1</c:f>
              <c:strCache>
                <c:ptCount val="1"/>
                <c:pt idx="0">
                  <c:v>te-Transfer loan repayment</c:v>
                </c:pt>
              </c:strCache>
            </c:strRef>
          </c:tx>
          <c:spPr>
            <a:solidFill>
              <a:schemeClr val="accent5">
                <a:lumMod val="8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Sheet5!$X$2:$X$32</c:f>
              <c:numCache>
                <c:formatCode>General</c:formatCode>
                <c:ptCount val="31"/>
                <c:pt idx="3">
                  <c:v>-750</c:v>
                </c:pt>
                <c:pt idx="10">
                  <c:v>-750</c:v>
                </c:pt>
                <c:pt idx="17">
                  <c:v>-750</c:v>
                </c:pt>
                <c:pt idx="23">
                  <c:v>0</c:v>
                </c:pt>
                <c:pt idx="24">
                  <c:v>-750</c:v>
                </c:pt>
                <c:pt idx="30">
                  <c:v>-880</c:v>
                </c:pt>
              </c:numCache>
            </c:numRef>
          </c:val>
          <c:extLst xmlns:c16r2="http://schemas.microsoft.com/office/drawing/2015/06/chart">
            <c:ext xmlns:c16="http://schemas.microsoft.com/office/drawing/2014/chart" uri="{C3380CC4-5D6E-409C-BE32-E72D297353CC}">
              <c16:uniqueId val="{00000016-72DA-4950-ACED-01F44F0067C8}"/>
            </c:ext>
          </c:extLst>
        </c:ser>
        <c:ser>
          <c:idx val="23"/>
          <c:order val="23"/>
          <c:tx>
            <c:strRef>
              <c:f>Sheet5!$Y$1</c:f>
              <c:strCache>
                <c:ptCount val="1"/>
                <c:pt idx="0">
                  <c:v>te-Transfer savings deposit</c:v>
                </c:pt>
              </c:strCache>
            </c:strRef>
          </c:tx>
          <c:spPr>
            <a:solidFill>
              <a:schemeClr val="accent6">
                <a:lumMod val="8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Sheet5!$Y$2:$Y$32</c:f>
              <c:numCache>
                <c:formatCode>General</c:formatCode>
                <c:ptCount val="31"/>
                <c:pt idx="2">
                  <c:v>-120</c:v>
                </c:pt>
                <c:pt idx="3">
                  <c:v>-50</c:v>
                </c:pt>
                <c:pt idx="5">
                  <c:v>-50</c:v>
                </c:pt>
                <c:pt idx="8">
                  <c:v>-30</c:v>
                </c:pt>
                <c:pt idx="9">
                  <c:v>-130</c:v>
                </c:pt>
                <c:pt idx="10">
                  <c:v>-80</c:v>
                </c:pt>
                <c:pt idx="13">
                  <c:v>-30</c:v>
                </c:pt>
                <c:pt idx="16">
                  <c:v>-380</c:v>
                </c:pt>
                <c:pt idx="17">
                  <c:v>-50</c:v>
                </c:pt>
                <c:pt idx="19">
                  <c:v>-30</c:v>
                </c:pt>
                <c:pt idx="20">
                  <c:v>-20</c:v>
                </c:pt>
                <c:pt idx="23">
                  <c:v>-50</c:v>
                </c:pt>
                <c:pt idx="24">
                  <c:v>-50</c:v>
                </c:pt>
                <c:pt idx="30">
                  <c:v>-70</c:v>
                </c:pt>
              </c:numCache>
            </c:numRef>
          </c:val>
          <c:extLst xmlns:c16r2="http://schemas.microsoft.com/office/drawing/2015/06/chart">
            <c:ext xmlns:c16="http://schemas.microsoft.com/office/drawing/2014/chart" uri="{C3380CC4-5D6E-409C-BE32-E72D297353CC}">
              <c16:uniqueId val="{00000017-72DA-4950-ACED-01F44F0067C8}"/>
            </c:ext>
          </c:extLst>
        </c:ser>
        <c:ser>
          <c:idx val="24"/>
          <c:order val="24"/>
          <c:tx>
            <c:strRef>
              <c:f>Sheet5!$Z$1</c:f>
              <c:strCache>
                <c:ptCount val="1"/>
                <c:pt idx="0">
                  <c:v>te-Transfer to household</c:v>
                </c:pt>
              </c:strCache>
            </c:strRef>
          </c:tx>
          <c:spPr>
            <a:solidFill>
              <a:schemeClr val="accent1">
                <a:lumMod val="60000"/>
                <a:lumOff val="4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Sheet5!$Z$2:$Z$32</c:f>
              <c:numCache>
                <c:formatCode>General</c:formatCode>
                <c:ptCount val="31"/>
                <c:pt idx="0">
                  <c:v>-30</c:v>
                </c:pt>
                <c:pt idx="1">
                  <c:v>-10</c:v>
                </c:pt>
                <c:pt idx="2">
                  <c:v>-10</c:v>
                </c:pt>
                <c:pt idx="3">
                  <c:v>-5</c:v>
                </c:pt>
                <c:pt idx="4">
                  <c:v>-20</c:v>
                </c:pt>
                <c:pt idx="6">
                  <c:v>-10</c:v>
                </c:pt>
                <c:pt idx="9">
                  <c:v>-20</c:v>
                </c:pt>
                <c:pt idx="11">
                  <c:v>-10</c:v>
                </c:pt>
                <c:pt idx="12">
                  <c:v>-5</c:v>
                </c:pt>
                <c:pt idx="13">
                  <c:v>-20</c:v>
                </c:pt>
                <c:pt idx="15">
                  <c:v>-60</c:v>
                </c:pt>
                <c:pt idx="17">
                  <c:v>-20</c:v>
                </c:pt>
                <c:pt idx="18">
                  <c:v>-10</c:v>
                </c:pt>
                <c:pt idx="19">
                  <c:v>-10</c:v>
                </c:pt>
                <c:pt idx="20">
                  <c:v>-30</c:v>
                </c:pt>
                <c:pt idx="21">
                  <c:v>-10</c:v>
                </c:pt>
                <c:pt idx="23">
                  <c:v>-10</c:v>
                </c:pt>
                <c:pt idx="24">
                  <c:v>-10</c:v>
                </c:pt>
                <c:pt idx="26">
                  <c:v>-50</c:v>
                </c:pt>
                <c:pt idx="27">
                  <c:v>-20</c:v>
                </c:pt>
                <c:pt idx="28">
                  <c:v>-50</c:v>
                </c:pt>
                <c:pt idx="29">
                  <c:v>-10</c:v>
                </c:pt>
              </c:numCache>
            </c:numRef>
          </c:val>
          <c:extLst xmlns:c16r2="http://schemas.microsoft.com/office/drawing/2015/06/chart">
            <c:ext xmlns:c16="http://schemas.microsoft.com/office/drawing/2014/chart" uri="{C3380CC4-5D6E-409C-BE32-E72D297353CC}">
              <c16:uniqueId val="{00000018-72DA-4950-ACED-01F44F0067C8}"/>
            </c:ext>
          </c:extLst>
        </c:ser>
        <c:ser>
          <c:idx val="25"/>
          <c:order val="25"/>
          <c:tx>
            <c:strRef>
              <c:f>Sheet5!$AA$1</c:f>
              <c:strCache>
                <c:ptCount val="1"/>
                <c:pt idx="0">
                  <c:v>ti-Transfer from household</c:v>
                </c:pt>
              </c:strCache>
            </c:strRef>
          </c:tx>
          <c:spPr>
            <a:solidFill>
              <a:schemeClr val="accent2">
                <a:lumMod val="60000"/>
                <a:lumOff val="4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Sheet5!$AA$2:$AA$32</c:f>
              <c:numCache>
                <c:formatCode>General</c:formatCode>
                <c:ptCount val="31"/>
                <c:pt idx="0">
                  <c:v>400</c:v>
                </c:pt>
                <c:pt idx="1">
                  <c:v>100</c:v>
                </c:pt>
                <c:pt idx="3">
                  <c:v>450</c:v>
                </c:pt>
                <c:pt idx="5">
                  <c:v>500</c:v>
                </c:pt>
                <c:pt idx="12">
                  <c:v>480</c:v>
                </c:pt>
                <c:pt idx="13">
                  <c:v>100</c:v>
                </c:pt>
                <c:pt idx="14">
                  <c:v>400</c:v>
                </c:pt>
                <c:pt idx="17">
                  <c:v>550</c:v>
                </c:pt>
                <c:pt idx="20">
                  <c:v>280</c:v>
                </c:pt>
                <c:pt idx="21">
                  <c:v>4600</c:v>
                </c:pt>
              </c:numCache>
            </c:numRef>
          </c:val>
          <c:extLst xmlns:c16r2="http://schemas.microsoft.com/office/drawing/2015/06/chart">
            <c:ext xmlns:c16="http://schemas.microsoft.com/office/drawing/2014/chart" uri="{C3380CC4-5D6E-409C-BE32-E72D297353CC}">
              <c16:uniqueId val="{00000019-72DA-4950-ACED-01F44F0067C8}"/>
            </c:ext>
          </c:extLst>
        </c:ser>
        <c:ser>
          <c:idx val="26"/>
          <c:order val="26"/>
          <c:tx>
            <c:strRef>
              <c:f>Sheet5!$AB$1</c:f>
              <c:strCache>
                <c:ptCount val="1"/>
                <c:pt idx="0">
                  <c:v>ti-Transfer loan taken</c:v>
                </c:pt>
              </c:strCache>
            </c:strRef>
          </c:tx>
          <c:spPr>
            <a:solidFill>
              <a:schemeClr val="accent3">
                <a:lumMod val="60000"/>
                <a:lumOff val="4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Sheet5!$AB$2:$AB$32</c:f>
              <c:numCache>
                <c:formatCode>General</c:formatCode>
                <c:ptCount val="31"/>
                <c:pt idx="16">
                  <c:v>35000</c:v>
                </c:pt>
              </c:numCache>
            </c:numRef>
          </c:val>
          <c:extLst xmlns:c16r2="http://schemas.microsoft.com/office/drawing/2015/06/chart">
            <c:ext xmlns:c16="http://schemas.microsoft.com/office/drawing/2014/chart" uri="{C3380CC4-5D6E-409C-BE32-E72D297353CC}">
              <c16:uniqueId val="{0000001A-72DA-4950-ACED-01F44F0067C8}"/>
            </c:ext>
          </c:extLst>
        </c:ser>
        <c:ser>
          <c:idx val="27"/>
          <c:order val="27"/>
          <c:tx>
            <c:strRef>
              <c:f>Sheet5!$AC$1</c:f>
              <c:strCache>
                <c:ptCount val="1"/>
                <c:pt idx="0">
                  <c:v>ti-Transfer saving withdrawal</c:v>
                </c:pt>
              </c:strCache>
            </c:strRef>
          </c:tx>
          <c:spPr>
            <a:solidFill>
              <a:schemeClr val="accent4">
                <a:lumMod val="60000"/>
                <a:lumOff val="40000"/>
              </a:schemeClr>
            </a:solidFill>
            <a:ln>
              <a:noFill/>
            </a:ln>
            <a:effectLst/>
          </c:spPr>
          <c:invertIfNegative val="0"/>
          <c:cat>
            <c:strRef>
              <c:f>Sheet5!$A$2:$A$32</c:f>
              <c:strCache>
                <c:ptCount val="31"/>
                <c:pt idx="0">
                  <c:v>25-Dec</c:v>
                </c:pt>
                <c:pt idx="1">
                  <c:v>26-Dec</c:v>
                </c:pt>
                <c:pt idx="2">
                  <c:v>27-Dec</c:v>
                </c:pt>
                <c:pt idx="3">
                  <c:v>28-Dec</c:v>
                </c:pt>
                <c:pt idx="4">
                  <c:v>29-Dec</c:v>
                </c:pt>
                <c:pt idx="5">
                  <c:v>30-Dec</c:v>
                </c:pt>
                <c:pt idx="6">
                  <c:v>31-Dec</c:v>
                </c:pt>
                <c:pt idx="7">
                  <c:v>01-Jan</c:v>
                </c:pt>
                <c:pt idx="8">
                  <c:v>02-Jan</c:v>
                </c:pt>
                <c:pt idx="9">
                  <c:v>03-Jan</c:v>
                </c:pt>
                <c:pt idx="10">
                  <c:v>04-Jan</c:v>
                </c:pt>
                <c:pt idx="11">
                  <c:v>05-Jan</c:v>
                </c:pt>
                <c:pt idx="12">
                  <c:v>06-Jan</c:v>
                </c:pt>
                <c:pt idx="13">
                  <c:v>07-Jan</c:v>
                </c:pt>
                <c:pt idx="14">
                  <c:v>08-Jan</c:v>
                </c:pt>
                <c:pt idx="15">
                  <c:v>09-Jan</c:v>
                </c:pt>
                <c:pt idx="16">
                  <c:v>10-Jan</c:v>
                </c:pt>
                <c:pt idx="17">
                  <c:v>11-Jan</c:v>
                </c:pt>
                <c:pt idx="18">
                  <c:v>12-Jan</c:v>
                </c:pt>
                <c:pt idx="19">
                  <c:v>13-Jan</c:v>
                </c:pt>
                <c:pt idx="20">
                  <c:v>14-Jan</c:v>
                </c:pt>
                <c:pt idx="21">
                  <c:v>15-Jan</c:v>
                </c:pt>
                <c:pt idx="22">
                  <c:v>16-Jan</c:v>
                </c:pt>
                <c:pt idx="23">
                  <c:v>17-Jan</c:v>
                </c:pt>
                <c:pt idx="24">
                  <c:v>18-Jan</c:v>
                </c:pt>
                <c:pt idx="25">
                  <c:v>19-Jan</c:v>
                </c:pt>
                <c:pt idx="26">
                  <c:v>20-Jan</c:v>
                </c:pt>
                <c:pt idx="27">
                  <c:v>21-Jan</c:v>
                </c:pt>
                <c:pt idx="28">
                  <c:v>22-Jan</c:v>
                </c:pt>
                <c:pt idx="29">
                  <c:v>23-Jan</c:v>
                </c:pt>
                <c:pt idx="30">
                  <c:v>24-Jan</c:v>
                </c:pt>
              </c:strCache>
            </c:strRef>
          </c:cat>
          <c:val>
            <c:numRef>
              <c:f>Sheet5!$AC$2:$AC$32</c:f>
              <c:numCache>
                <c:formatCode>General</c:formatCode>
                <c:ptCount val="31"/>
                <c:pt idx="5">
                  <c:v>5000</c:v>
                </c:pt>
                <c:pt idx="9">
                  <c:v>10000</c:v>
                </c:pt>
                <c:pt idx="10">
                  <c:v>5000</c:v>
                </c:pt>
                <c:pt idx="19">
                  <c:v>7500</c:v>
                </c:pt>
              </c:numCache>
            </c:numRef>
          </c:val>
          <c:extLst xmlns:c16r2="http://schemas.microsoft.com/office/drawing/2015/06/chart">
            <c:ext xmlns:c16="http://schemas.microsoft.com/office/drawing/2014/chart" uri="{C3380CC4-5D6E-409C-BE32-E72D297353CC}">
              <c16:uniqueId val="{0000001B-72DA-4950-ACED-01F44F0067C8}"/>
            </c:ext>
          </c:extLst>
        </c:ser>
        <c:dLbls>
          <c:showLegendKey val="0"/>
          <c:showVal val="0"/>
          <c:showCatName val="0"/>
          <c:showSerName val="0"/>
          <c:showPercent val="0"/>
          <c:showBubbleSize val="0"/>
        </c:dLbls>
        <c:gapWidth val="35"/>
        <c:overlap val="100"/>
        <c:axId val="421331864"/>
        <c:axId val="421332256"/>
      </c:barChart>
      <c:catAx>
        <c:axId val="421331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332256"/>
        <c:crosses val="autoZero"/>
        <c:auto val="1"/>
        <c:lblAlgn val="ctr"/>
        <c:lblOffset val="100"/>
        <c:tickLblSkip val="2"/>
        <c:noMultiLvlLbl val="0"/>
      </c:catAx>
      <c:valAx>
        <c:axId val="421332256"/>
        <c:scaling>
          <c:orientation val="minMax"/>
          <c:max val="70000"/>
          <c:min val="-9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331864"/>
        <c:crosses val="autoZero"/>
        <c:crossBetween val="between"/>
      </c:valAx>
      <c:spPr>
        <a:noFill/>
        <a:ln>
          <a:noFill/>
        </a:ln>
        <a:effectLst/>
      </c:spPr>
    </c:plotArea>
    <c:legend>
      <c:legendPos val="r"/>
      <c:layout>
        <c:manualLayout>
          <c:xMode val="edge"/>
          <c:yMode val="edge"/>
          <c:x val="0.80283116942980226"/>
          <c:y val="2.3443493814498113E-3"/>
          <c:w val="0.18945984566021867"/>
          <c:h val="0.997655650618550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[Basic data end March with class descriptions baki.xlsx]Sheet4!PivotTable3</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marker>
          <c:symbol val="none"/>
        </c:marker>
      </c:pivotFmt>
      <c:pivotFmt>
        <c:idx val="4"/>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
        <c:spPr>
          <a:solidFill>
            <a:schemeClr val="accent1">
              <a:lumMod val="60000"/>
            </a:schemeClr>
          </a:solidFill>
          <a:ln>
            <a:noFill/>
          </a:ln>
          <a:effectLst/>
        </c:spPr>
      </c:pivotFmt>
      <c:pivotFmt>
        <c:idx val="8"/>
        <c:spPr>
          <a:solidFill>
            <a:schemeClr val="accent1">
              <a:lumMod val="60000"/>
            </a:schemeClr>
          </a:solidFill>
          <a:ln>
            <a:noFill/>
          </a:ln>
          <a:effectLst/>
        </c:spP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2"/>
        <c:spPr>
          <a:solidFill>
            <a:schemeClr val="accent1"/>
          </a:solidFill>
          <a:ln>
            <a:noFill/>
          </a:ln>
          <a:effectLst/>
        </c:spPr>
        <c:marker>
          <c:symbol val="none"/>
        </c:marker>
      </c:pivotFmt>
      <c:pivotFmt>
        <c:idx val="13"/>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9"/>
        <c:spPr>
          <a:solidFill>
            <a:schemeClr val="accent1"/>
          </a:solidFill>
          <a:ln>
            <a:noFill/>
          </a:ln>
          <a:effectLst/>
        </c:spPr>
        <c:marker>
          <c:symbol val="none"/>
        </c:marker>
      </c:pivotFmt>
      <c:pivotFmt>
        <c:idx val="2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12490048118985127"/>
          <c:y val="0.23694587291358124"/>
          <c:w val="0.81478349579027221"/>
          <c:h val="0.74151360896361029"/>
        </c:manualLayout>
      </c:layout>
      <c:barChart>
        <c:barDir val="col"/>
        <c:grouping val="stacked"/>
        <c:varyColors val="0"/>
        <c:ser>
          <c:idx val="0"/>
          <c:order val="0"/>
          <c:tx>
            <c:strRef>
              <c:f>Sheet4!$B$3:$B$4</c:f>
              <c:strCache>
                <c:ptCount val="1"/>
                <c:pt idx="0">
                  <c:v>fe-loan or howlat given</c:v>
                </c:pt>
              </c:strCache>
            </c:strRef>
          </c:tx>
          <c:spPr>
            <a:solidFill>
              <a:schemeClr val="accent1"/>
            </a:solidFill>
            <a:ln>
              <a:noFill/>
            </a:ln>
            <a:effectLst/>
          </c:spPr>
          <c:invertIfNegative val="0"/>
          <c:cat>
            <c:strRef>
              <c:f>Sheet4!$A$5:$A$8</c:f>
              <c:strCache>
                <c:ptCount val="3"/>
                <c:pt idx="0">
                  <c:v>Jan</c:v>
                </c:pt>
                <c:pt idx="1">
                  <c:v>Feb</c:v>
                </c:pt>
                <c:pt idx="2">
                  <c:v>Mar</c:v>
                </c:pt>
              </c:strCache>
            </c:strRef>
          </c:cat>
          <c:val>
            <c:numRef>
              <c:f>Sheet4!$B$5:$B$8</c:f>
              <c:numCache>
                <c:formatCode>General</c:formatCode>
                <c:ptCount val="3"/>
                <c:pt idx="1">
                  <c:v>-15000</c:v>
                </c:pt>
              </c:numCache>
            </c:numRef>
          </c:val>
          <c:extLst xmlns:c16r2="http://schemas.microsoft.com/office/drawing/2015/06/chart">
            <c:ext xmlns:c16="http://schemas.microsoft.com/office/drawing/2014/chart" uri="{C3380CC4-5D6E-409C-BE32-E72D297353CC}">
              <c16:uniqueId val="{00000000-F4B2-410A-9641-A62AF6F4C053}"/>
            </c:ext>
          </c:extLst>
        </c:ser>
        <c:ser>
          <c:idx val="1"/>
          <c:order val="1"/>
          <c:tx>
            <c:strRef>
              <c:f>Sheet4!$C$3:$C$4</c:f>
              <c:strCache>
                <c:ptCount val="1"/>
                <c:pt idx="0">
                  <c:v>fe-Loan repayment</c:v>
                </c:pt>
              </c:strCache>
            </c:strRef>
          </c:tx>
          <c:spPr>
            <a:solidFill>
              <a:schemeClr val="accent2"/>
            </a:solidFill>
            <a:ln>
              <a:noFill/>
            </a:ln>
            <a:effectLst/>
          </c:spPr>
          <c:invertIfNegative val="0"/>
          <c:cat>
            <c:strRef>
              <c:f>Sheet4!$A$5:$A$8</c:f>
              <c:strCache>
                <c:ptCount val="3"/>
                <c:pt idx="0">
                  <c:v>Jan</c:v>
                </c:pt>
                <c:pt idx="1">
                  <c:v>Feb</c:v>
                </c:pt>
                <c:pt idx="2">
                  <c:v>Mar</c:v>
                </c:pt>
              </c:strCache>
            </c:strRef>
          </c:cat>
          <c:val>
            <c:numRef>
              <c:f>Sheet4!$C$5:$C$8</c:f>
              <c:numCache>
                <c:formatCode>General</c:formatCode>
                <c:ptCount val="3"/>
                <c:pt idx="0">
                  <c:v>-15600</c:v>
                </c:pt>
                <c:pt idx="1">
                  <c:v>-15625</c:v>
                </c:pt>
                <c:pt idx="2">
                  <c:v>-9650</c:v>
                </c:pt>
              </c:numCache>
            </c:numRef>
          </c:val>
          <c:extLst xmlns:c16r2="http://schemas.microsoft.com/office/drawing/2015/06/chart">
            <c:ext xmlns:c16="http://schemas.microsoft.com/office/drawing/2014/chart" uri="{C3380CC4-5D6E-409C-BE32-E72D297353CC}">
              <c16:uniqueId val="{00000001-F4B2-410A-9641-A62AF6F4C053}"/>
            </c:ext>
          </c:extLst>
        </c:ser>
        <c:ser>
          <c:idx val="2"/>
          <c:order val="2"/>
          <c:tx>
            <c:strRef>
              <c:f>Sheet4!$D$3:$D$4</c:f>
              <c:strCache>
                <c:ptCount val="1"/>
                <c:pt idx="0">
                  <c:v>fe-Saving deposit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Sheet4!$A$5:$A$8</c:f>
              <c:strCache>
                <c:ptCount val="3"/>
                <c:pt idx="0">
                  <c:v>Jan</c:v>
                </c:pt>
                <c:pt idx="1">
                  <c:v>Feb</c:v>
                </c:pt>
                <c:pt idx="2">
                  <c:v>Mar</c:v>
                </c:pt>
              </c:strCache>
            </c:strRef>
          </c:cat>
          <c:val>
            <c:numRef>
              <c:f>Sheet4!$D$5:$D$8</c:f>
              <c:numCache>
                <c:formatCode>General</c:formatCode>
                <c:ptCount val="3"/>
                <c:pt idx="0">
                  <c:v>-40100</c:v>
                </c:pt>
                <c:pt idx="1">
                  <c:v>-245050</c:v>
                </c:pt>
                <c:pt idx="2">
                  <c:v>-14975</c:v>
                </c:pt>
              </c:numCache>
            </c:numRef>
          </c:val>
          <c:extLst xmlns:c16r2="http://schemas.microsoft.com/office/drawing/2015/06/chart">
            <c:ext xmlns:c16="http://schemas.microsoft.com/office/drawing/2014/chart" uri="{C3380CC4-5D6E-409C-BE32-E72D297353CC}">
              <c16:uniqueId val="{00000002-F4B2-410A-9641-A62AF6F4C053}"/>
            </c:ext>
          </c:extLst>
        </c:ser>
        <c:ser>
          <c:idx val="3"/>
          <c:order val="3"/>
          <c:tx>
            <c:strRef>
              <c:f>Sheet4!$E$3:$E$4</c:f>
              <c:strCache>
                <c:ptCount val="1"/>
                <c:pt idx="0">
                  <c:v>fi-Loan or howlat rec'd back</c:v>
                </c:pt>
              </c:strCache>
            </c:strRef>
          </c:tx>
          <c:spPr>
            <a:solidFill>
              <a:schemeClr val="accent4"/>
            </a:solidFill>
            <a:ln>
              <a:noFill/>
            </a:ln>
            <a:effectLst/>
          </c:spPr>
          <c:invertIfNegative val="0"/>
          <c:cat>
            <c:strRef>
              <c:f>Sheet4!$A$5:$A$8</c:f>
              <c:strCache>
                <c:ptCount val="3"/>
                <c:pt idx="0">
                  <c:v>Jan</c:v>
                </c:pt>
                <c:pt idx="1">
                  <c:v>Feb</c:v>
                </c:pt>
                <c:pt idx="2">
                  <c:v>Mar</c:v>
                </c:pt>
              </c:strCache>
            </c:strRef>
          </c:cat>
          <c:val>
            <c:numRef>
              <c:f>Sheet4!$E$5:$E$8</c:f>
              <c:numCache>
                <c:formatCode>General</c:formatCode>
                <c:ptCount val="3"/>
                <c:pt idx="2">
                  <c:v>15000</c:v>
                </c:pt>
              </c:numCache>
            </c:numRef>
          </c:val>
          <c:extLst xmlns:c16r2="http://schemas.microsoft.com/office/drawing/2015/06/chart">
            <c:ext xmlns:c16="http://schemas.microsoft.com/office/drawing/2014/chart" uri="{C3380CC4-5D6E-409C-BE32-E72D297353CC}">
              <c16:uniqueId val="{00000003-F4B2-410A-9641-A62AF6F4C053}"/>
            </c:ext>
          </c:extLst>
        </c:ser>
        <c:ser>
          <c:idx val="4"/>
          <c:order val="4"/>
          <c:tx>
            <c:strRef>
              <c:f>Sheet4!$F$3:$F$4</c:f>
              <c:strCache>
                <c:ptCount val="1"/>
                <c:pt idx="0">
                  <c:v>fi-Loan taken</c:v>
                </c:pt>
              </c:strCache>
            </c:strRef>
          </c:tx>
          <c:spPr>
            <a:solidFill>
              <a:srgbClr val="FF0000"/>
            </a:solidFill>
            <a:ln>
              <a:noFill/>
            </a:ln>
            <a:effectLst/>
          </c:spPr>
          <c:invertIfNegative val="0"/>
          <c:cat>
            <c:strRef>
              <c:f>Sheet4!$A$5:$A$8</c:f>
              <c:strCache>
                <c:ptCount val="3"/>
                <c:pt idx="0">
                  <c:v>Jan</c:v>
                </c:pt>
                <c:pt idx="1">
                  <c:v>Feb</c:v>
                </c:pt>
                <c:pt idx="2">
                  <c:v>Mar</c:v>
                </c:pt>
              </c:strCache>
            </c:strRef>
          </c:cat>
          <c:val>
            <c:numRef>
              <c:f>Sheet4!$F$5:$F$8</c:f>
              <c:numCache>
                <c:formatCode>General</c:formatCode>
                <c:ptCount val="3"/>
                <c:pt idx="0">
                  <c:v>3100</c:v>
                </c:pt>
                <c:pt idx="2">
                  <c:v>50000</c:v>
                </c:pt>
              </c:numCache>
            </c:numRef>
          </c:val>
          <c:extLst xmlns:c16r2="http://schemas.microsoft.com/office/drawing/2015/06/chart">
            <c:ext xmlns:c16="http://schemas.microsoft.com/office/drawing/2014/chart" uri="{C3380CC4-5D6E-409C-BE32-E72D297353CC}">
              <c16:uniqueId val="{00000004-F4B2-410A-9641-A62AF6F4C053}"/>
            </c:ext>
          </c:extLst>
        </c:ser>
        <c:ser>
          <c:idx val="5"/>
          <c:order val="5"/>
          <c:tx>
            <c:strRef>
              <c:f>Sheet4!$G$3:$G$4</c:f>
              <c:strCache>
                <c:ptCount val="1"/>
                <c:pt idx="0">
                  <c:v>fi-Savings withdrawal</c:v>
                </c:pt>
              </c:strCache>
            </c:strRef>
          </c:tx>
          <c:spPr>
            <a:solidFill>
              <a:schemeClr val="accent6"/>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5-F4B2-410A-9641-A62AF6F4C05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Sheet4!$A$5:$A$8</c:f>
              <c:strCache>
                <c:ptCount val="3"/>
                <c:pt idx="0">
                  <c:v>Jan</c:v>
                </c:pt>
                <c:pt idx="1">
                  <c:v>Feb</c:v>
                </c:pt>
                <c:pt idx="2">
                  <c:v>Mar</c:v>
                </c:pt>
              </c:strCache>
            </c:strRef>
          </c:cat>
          <c:val>
            <c:numRef>
              <c:f>Sheet4!$G$5:$G$8</c:f>
              <c:numCache>
                <c:formatCode>General</c:formatCode>
                <c:ptCount val="3"/>
                <c:pt idx="0">
                  <c:v>17000</c:v>
                </c:pt>
                <c:pt idx="1">
                  <c:v>241200</c:v>
                </c:pt>
              </c:numCache>
            </c:numRef>
          </c:val>
          <c:extLst xmlns:c16r2="http://schemas.microsoft.com/office/drawing/2015/06/chart">
            <c:ext xmlns:c16="http://schemas.microsoft.com/office/drawing/2014/chart" uri="{C3380CC4-5D6E-409C-BE32-E72D297353CC}">
              <c16:uniqueId val="{00000006-F4B2-410A-9641-A62AF6F4C053}"/>
            </c:ext>
          </c:extLst>
        </c:ser>
        <c:ser>
          <c:idx val="6"/>
          <c:order val="6"/>
          <c:tx>
            <c:strRef>
              <c:f>Sheet4!$H$3:$H$4</c:f>
              <c:strCache>
                <c:ptCount val="1"/>
                <c:pt idx="0">
                  <c:v>ti-Transfer from household</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Sheet4!$A$5:$A$8</c:f>
              <c:strCache>
                <c:ptCount val="3"/>
                <c:pt idx="0">
                  <c:v>Jan</c:v>
                </c:pt>
                <c:pt idx="1">
                  <c:v>Feb</c:v>
                </c:pt>
                <c:pt idx="2">
                  <c:v>Mar</c:v>
                </c:pt>
              </c:strCache>
            </c:strRef>
          </c:cat>
          <c:val>
            <c:numRef>
              <c:f>Sheet4!$H$5:$H$8</c:f>
              <c:numCache>
                <c:formatCode>General</c:formatCode>
                <c:ptCount val="3"/>
                <c:pt idx="0">
                  <c:v>40080</c:v>
                </c:pt>
                <c:pt idx="1">
                  <c:v>40090</c:v>
                </c:pt>
                <c:pt idx="2">
                  <c:v>30092</c:v>
                </c:pt>
              </c:numCache>
            </c:numRef>
          </c:val>
          <c:extLst xmlns:c16r2="http://schemas.microsoft.com/office/drawing/2015/06/chart">
            <c:ext xmlns:c16="http://schemas.microsoft.com/office/drawing/2014/chart" uri="{C3380CC4-5D6E-409C-BE32-E72D297353CC}">
              <c16:uniqueId val="{00000007-F4B2-410A-9641-A62AF6F4C053}"/>
            </c:ext>
          </c:extLst>
        </c:ser>
        <c:dLbls>
          <c:showLegendKey val="0"/>
          <c:showVal val="0"/>
          <c:showCatName val="0"/>
          <c:showSerName val="0"/>
          <c:showPercent val="0"/>
          <c:showBubbleSize val="0"/>
        </c:dLbls>
        <c:gapWidth val="30"/>
        <c:overlap val="100"/>
        <c:axId val="421330296"/>
        <c:axId val="421329904"/>
      </c:barChart>
      <c:catAx>
        <c:axId val="421330296"/>
        <c:scaling>
          <c:orientation val="minMax"/>
        </c:scaling>
        <c:delete val="1"/>
        <c:axPos val="b"/>
        <c:numFmt formatCode="General" sourceLinked="1"/>
        <c:majorTickMark val="none"/>
        <c:minorTickMark val="none"/>
        <c:tickLblPos val="high"/>
        <c:crossAx val="421329904"/>
        <c:crosses val="autoZero"/>
        <c:auto val="1"/>
        <c:lblAlgn val="ctr"/>
        <c:lblOffset val="100"/>
        <c:noMultiLvlLbl val="0"/>
      </c:catAx>
      <c:valAx>
        <c:axId val="421329904"/>
        <c:scaling>
          <c:orientation val="minMax"/>
          <c:max val="300000"/>
          <c:min val="-3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1330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noFill/>
      <a:round/>
    </a:ln>
    <a:effectLst/>
  </c:spPr>
  <c:txPr>
    <a:bodyPr/>
    <a:lstStyle/>
    <a:p>
      <a:pPr>
        <a:defRPr/>
      </a:pPr>
      <a:endParaRPr lang="en-US"/>
    </a:p>
  </c:txPr>
  <c:externalData r:id="rId3">
    <c:autoUpdate val="0"/>
  </c:externalData>
  <c:userShapes r:id="rId4"/>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mn-cs"/>
              </a:defRPr>
            </a:pPr>
            <a:r>
              <a:rPr lang="en-GB" sz="1800" b="1" baseline="0" dirty="0">
                <a:latin typeface="Calibri" panose="020F0502020204030204" pitchFamily="34" charset="0"/>
              </a:rPr>
              <a:t>Self-reported main occupations of 50 Diarists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AEB-46B2-8B6E-0BE7495AEE1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AEB-46B2-8B6E-0BE7495AEE1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AEB-46B2-8B6E-0BE7495AEE1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AEB-46B2-8B6E-0BE7495AEE11}"/>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AEB-46B2-8B6E-0BE7495AEE11}"/>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BAEB-46B2-8B6E-0BE7495AEE11}"/>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BAEB-46B2-8B6E-0BE7495AEE11}"/>
              </c:ext>
            </c:extLst>
          </c:dPt>
          <c:dLbls>
            <c:dLbl>
              <c:idx val="0"/>
              <c:layout>
                <c:manualLayout>
                  <c:x val="5.5555555555555552E-2"/>
                  <c:y val="-4.6296296296296294E-2"/>
                </c:manualLayout>
              </c:layout>
              <c:spPr>
                <a:solidFill>
                  <a:schemeClr val="accent1"/>
                </a:solid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ln>
                        <a:noFill/>
                      </a:ln>
                      <a:solidFill>
                        <a:schemeClr val="bg1"/>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BAEB-46B2-8B6E-0BE7495AEE11}"/>
                </c:ext>
                <c:ext xmlns:c15="http://schemas.microsoft.com/office/drawing/2012/chart" uri="{CE6537A1-D6FC-4f65-9D91-7224C49458BB}"/>
              </c:extLst>
            </c:dLbl>
            <c:dLbl>
              <c:idx val="1"/>
              <c:layout>
                <c:manualLayout>
                  <c:x val="8.055555555555545E-2"/>
                  <c:y val="4.6296296296296294E-3"/>
                </c:manualLayout>
              </c:layout>
              <c:spPr>
                <a:solidFill>
                  <a:schemeClr val="accent1"/>
                </a:solid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ln>
                        <a:noFill/>
                      </a:ln>
                      <a:solidFill>
                        <a:schemeClr val="bg1"/>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BAEB-46B2-8B6E-0BE7495AEE11}"/>
                </c:ext>
                <c:ext xmlns:c15="http://schemas.microsoft.com/office/drawing/2012/chart" uri="{CE6537A1-D6FC-4f65-9D91-7224C49458BB}"/>
              </c:extLst>
            </c:dLbl>
            <c:dLbl>
              <c:idx val="2"/>
              <c:layout>
                <c:manualLayout>
                  <c:x val="-2.7777777777777776E-2"/>
                  <c:y val="5.5555555555555552E-2"/>
                </c:manualLayout>
              </c:layout>
              <c:spPr>
                <a:solidFill>
                  <a:schemeClr val="accent1"/>
                </a:solid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ln>
                        <a:noFill/>
                      </a:ln>
                      <a:solidFill>
                        <a:schemeClr val="bg1"/>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BAEB-46B2-8B6E-0BE7495AEE11}"/>
                </c:ext>
                <c:ext xmlns:c15="http://schemas.microsoft.com/office/drawing/2012/chart" uri="{CE6537A1-D6FC-4f65-9D91-7224C49458BB}"/>
              </c:extLst>
            </c:dLbl>
            <c:dLbl>
              <c:idx val="3"/>
              <c:layout>
                <c:manualLayout>
                  <c:x val="-9.8891754403963819E-2"/>
                  <c:y val="2.7777777777777762E-2"/>
                </c:manualLayout>
              </c:layout>
              <c:spPr>
                <a:solidFill>
                  <a:schemeClr val="accent1"/>
                </a:solid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ln>
                        <a:noFill/>
                      </a:ln>
                      <a:solidFill>
                        <a:schemeClr val="bg1"/>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BAEB-46B2-8B6E-0BE7495AEE11}"/>
                </c:ext>
                <c:ext xmlns:c15="http://schemas.microsoft.com/office/drawing/2012/chart" uri="{CE6537A1-D6FC-4f65-9D91-7224C49458BB}">
                  <c15:layout>
                    <c:manualLayout>
                      <c:w val="0.21139684602409692"/>
                      <c:h val="0.15562369011325367"/>
                    </c:manualLayout>
                  </c15:layout>
                </c:ext>
              </c:extLst>
            </c:dLbl>
            <c:dLbl>
              <c:idx val="4"/>
              <c:layout>
                <c:manualLayout>
                  <c:x val="-0.14166666666666666"/>
                  <c:y val="-4.1666666666666664E-2"/>
                </c:manualLayout>
              </c:layout>
              <c:spPr>
                <a:solidFill>
                  <a:schemeClr val="accent1"/>
                </a:solid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ln>
                        <a:noFill/>
                      </a:ln>
                      <a:solidFill>
                        <a:schemeClr val="bg1"/>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BAEB-46B2-8B6E-0BE7495AEE11}"/>
                </c:ext>
                <c:ext xmlns:c15="http://schemas.microsoft.com/office/drawing/2012/chart" uri="{CE6537A1-D6FC-4f65-9D91-7224C49458BB}"/>
              </c:extLst>
            </c:dLbl>
            <c:dLbl>
              <c:idx val="5"/>
              <c:layout>
                <c:manualLayout>
                  <c:x val="-0.1034994591005457"/>
                  <c:y val="-0.13270470811850926"/>
                </c:manualLayout>
              </c:layout>
              <c:spPr>
                <a:solidFill>
                  <a:schemeClr val="accent1"/>
                </a:solidFill>
                <a:ln>
                  <a:noFill/>
                </a:ln>
                <a:effectLst/>
              </c:spPr>
              <c:txPr>
                <a:bodyPr rot="0" spcFirstLastPara="1" vertOverflow="clip" horzOverflow="clip" vert="horz" wrap="square" lIns="38100" tIns="19050" rIns="38100" bIns="19050" anchor="ctr" anchorCtr="1">
                  <a:noAutofit/>
                </a:bodyPr>
                <a:lstStyle/>
                <a:p>
                  <a:pPr>
                    <a:defRPr sz="1400" b="0" i="0" u="none" strike="noStrike" kern="1200" baseline="0">
                      <a:ln>
                        <a:noFill/>
                      </a:ln>
                      <a:solidFill>
                        <a:schemeClr val="bg1"/>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BAEB-46B2-8B6E-0BE7495AEE11}"/>
                </c:ext>
                <c:ext xmlns:c15="http://schemas.microsoft.com/office/drawing/2012/chart" uri="{CE6537A1-D6FC-4f65-9D91-7224C49458BB}">
                  <c15:layout>
                    <c:manualLayout>
                      <c:w val="0.21773640428564844"/>
                      <c:h val="0.11808703812168395"/>
                    </c:manualLayout>
                  </c15:layout>
                </c:ext>
              </c:extLst>
            </c:dLbl>
            <c:dLbl>
              <c:idx val="6"/>
              <c:layout>
                <c:manualLayout>
                  <c:x val="-1.944899346966554E-2"/>
                  <c:y val="-0.13679465459382223"/>
                </c:manualLayout>
              </c:layout>
              <c:spPr>
                <a:solidFill>
                  <a:schemeClr val="accent1"/>
                </a:solid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ln>
                        <a:noFill/>
                      </a:ln>
                      <a:solidFill>
                        <a:schemeClr val="bg1"/>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BAEB-46B2-8B6E-0BE7495AEE11}"/>
                </c:ext>
                <c:ext xmlns:c15="http://schemas.microsoft.com/office/drawing/2012/chart" uri="{CE6537A1-D6FC-4f65-9D91-7224C49458BB}"/>
              </c:extLst>
            </c:dLbl>
            <c:spPr>
              <a:solidFill>
                <a:schemeClr val="accent1"/>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ln>
                      <a:noFill/>
                    </a:ln>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Sheet1!$C$6:$C$12</c:f>
              <c:strCache>
                <c:ptCount val="7"/>
                <c:pt idx="0">
                  <c:v>self-employed</c:v>
                </c:pt>
                <c:pt idx="1">
                  <c:v>farmers</c:v>
                </c:pt>
                <c:pt idx="2">
                  <c:v>labourers</c:v>
                </c:pt>
                <c:pt idx="3">
                  <c:v>shop or stallholders</c:v>
                </c:pt>
                <c:pt idx="4">
                  <c:v>office or shop helpers</c:v>
                </c:pt>
                <c:pt idx="5">
                  <c:v>government jobs</c:v>
                </c:pt>
                <c:pt idx="6">
                  <c:v>other</c:v>
                </c:pt>
              </c:strCache>
            </c:strRef>
          </c:cat>
          <c:val>
            <c:numRef>
              <c:f>Sheet1!$D$6:$D$12</c:f>
              <c:numCache>
                <c:formatCode>General</c:formatCode>
                <c:ptCount val="7"/>
                <c:pt idx="0">
                  <c:v>13</c:v>
                </c:pt>
                <c:pt idx="1">
                  <c:v>12</c:v>
                </c:pt>
                <c:pt idx="2">
                  <c:v>8</c:v>
                </c:pt>
                <c:pt idx="3">
                  <c:v>7</c:v>
                </c:pt>
                <c:pt idx="4">
                  <c:v>3</c:v>
                </c:pt>
                <c:pt idx="5">
                  <c:v>2</c:v>
                </c:pt>
                <c:pt idx="6">
                  <c:v>5</c:v>
                </c:pt>
              </c:numCache>
            </c:numRef>
          </c:val>
          <c:extLst xmlns:c16r2="http://schemas.microsoft.com/office/drawing/2015/06/chart">
            <c:ext xmlns:c16="http://schemas.microsoft.com/office/drawing/2014/chart" uri="{C3380CC4-5D6E-409C-BE32-E72D297353CC}">
              <c16:uniqueId val="{0000000E-BAEB-46B2-8B6E-0BE7495AEE1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b="1" baseline="0" dirty="0"/>
              <a:t>Sources of income for selected Diarists, % of total</a:t>
            </a:r>
          </a:p>
        </c:rich>
      </c:tx>
      <c:layout>
        <c:manualLayout>
          <c:xMode val="edge"/>
          <c:yMode val="edge"/>
          <c:x val="0.19435581131784258"/>
          <c:y val="3.50096045130354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Sheet3!$E$33</c:f>
              <c:strCache>
                <c:ptCount val="1"/>
                <c:pt idx="0">
                  <c:v>Farming</c:v>
                </c:pt>
              </c:strCache>
            </c:strRef>
          </c:tx>
          <c:spPr>
            <a:solidFill>
              <a:schemeClr val="accent1"/>
            </a:solidFill>
            <a:ln>
              <a:noFill/>
            </a:ln>
            <a:effectLst/>
          </c:spPr>
          <c:invertIfNegative val="0"/>
          <c:cat>
            <c:strRef>
              <c:f>Sheet3!$D$34:$D$37</c:f>
              <c:strCache>
                <c:ptCount val="4"/>
                <c:pt idx="0">
                  <c:v>Farmer 1</c:v>
                </c:pt>
                <c:pt idx="1">
                  <c:v>Farmer 2</c:v>
                </c:pt>
                <c:pt idx="2">
                  <c:v>Rickshaw driver</c:v>
                </c:pt>
                <c:pt idx="3">
                  <c:v>Boatman</c:v>
                </c:pt>
              </c:strCache>
            </c:strRef>
          </c:cat>
          <c:val>
            <c:numRef>
              <c:f>Sheet3!$E$34:$E$37</c:f>
              <c:numCache>
                <c:formatCode>0%</c:formatCode>
                <c:ptCount val="4"/>
                <c:pt idx="0">
                  <c:v>0.40679742476418623</c:v>
                </c:pt>
                <c:pt idx="1">
                  <c:v>0.93990184661454002</c:v>
                </c:pt>
              </c:numCache>
            </c:numRef>
          </c:val>
          <c:extLst xmlns:c16r2="http://schemas.microsoft.com/office/drawing/2015/06/chart">
            <c:ext xmlns:c16="http://schemas.microsoft.com/office/drawing/2014/chart" uri="{C3380CC4-5D6E-409C-BE32-E72D297353CC}">
              <c16:uniqueId val="{00000000-8573-4757-B54B-549F4C9645AE}"/>
            </c:ext>
          </c:extLst>
        </c:ser>
        <c:ser>
          <c:idx val="1"/>
          <c:order val="1"/>
          <c:tx>
            <c:strRef>
              <c:f>Sheet3!$F$33</c:f>
              <c:strCache>
                <c:ptCount val="1"/>
                <c:pt idx="0">
                  <c:v>Rents</c:v>
                </c:pt>
              </c:strCache>
            </c:strRef>
          </c:tx>
          <c:spPr>
            <a:solidFill>
              <a:schemeClr val="accent2"/>
            </a:solidFill>
            <a:ln>
              <a:noFill/>
            </a:ln>
            <a:effectLst/>
          </c:spPr>
          <c:invertIfNegative val="0"/>
          <c:cat>
            <c:strRef>
              <c:f>Sheet3!$D$34:$D$37</c:f>
              <c:strCache>
                <c:ptCount val="4"/>
                <c:pt idx="0">
                  <c:v>Farmer 1</c:v>
                </c:pt>
                <c:pt idx="1">
                  <c:v>Farmer 2</c:v>
                </c:pt>
                <c:pt idx="2">
                  <c:v>Rickshaw driver</c:v>
                </c:pt>
                <c:pt idx="3">
                  <c:v>Boatman</c:v>
                </c:pt>
              </c:strCache>
            </c:strRef>
          </c:cat>
          <c:val>
            <c:numRef>
              <c:f>Sheet3!$F$34:$F$37</c:f>
              <c:numCache>
                <c:formatCode>General</c:formatCode>
                <c:ptCount val="4"/>
                <c:pt idx="0" formatCode="0%">
                  <c:v>0.21889504416828867</c:v>
                </c:pt>
                <c:pt idx="1">
                  <c:v>0</c:v>
                </c:pt>
              </c:numCache>
            </c:numRef>
          </c:val>
          <c:extLst xmlns:c16r2="http://schemas.microsoft.com/office/drawing/2015/06/chart">
            <c:ext xmlns:c16="http://schemas.microsoft.com/office/drawing/2014/chart" uri="{C3380CC4-5D6E-409C-BE32-E72D297353CC}">
              <c16:uniqueId val="{00000001-8573-4757-B54B-549F4C9645AE}"/>
            </c:ext>
          </c:extLst>
        </c:ser>
        <c:ser>
          <c:idx val="2"/>
          <c:order val="2"/>
          <c:tx>
            <c:strRef>
              <c:f>Sheet3!$G$33</c:f>
              <c:strCache>
                <c:ptCount val="1"/>
                <c:pt idx="0">
                  <c:v>Transfers</c:v>
                </c:pt>
              </c:strCache>
            </c:strRef>
          </c:tx>
          <c:spPr>
            <a:solidFill>
              <a:schemeClr val="accent3"/>
            </a:solidFill>
            <a:ln>
              <a:noFill/>
            </a:ln>
            <a:effectLst/>
          </c:spPr>
          <c:invertIfNegative val="0"/>
          <c:cat>
            <c:strRef>
              <c:f>Sheet3!$D$34:$D$37</c:f>
              <c:strCache>
                <c:ptCount val="4"/>
                <c:pt idx="0">
                  <c:v>Farmer 1</c:v>
                </c:pt>
                <c:pt idx="1">
                  <c:v>Farmer 2</c:v>
                </c:pt>
                <c:pt idx="2">
                  <c:v>Rickshaw driver</c:v>
                </c:pt>
                <c:pt idx="3">
                  <c:v>Boatman</c:v>
                </c:pt>
              </c:strCache>
            </c:strRef>
          </c:cat>
          <c:val>
            <c:numRef>
              <c:f>Sheet3!$G$34:$G$37</c:f>
              <c:numCache>
                <c:formatCode>0%</c:formatCode>
                <c:ptCount val="4"/>
                <c:pt idx="0">
                  <c:v>0.37430753106752507</c:v>
                </c:pt>
                <c:pt idx="1">
                  <c:v>6.0098153385459992E-2</c:v>
                </c:pt>
                <c:pt idx="2">
                  <c:v>7.8332385286310202E-2</c:v>
                </c:pt>
                <c:pt idx="3">
                  <c:v>0.01</c:v>
                </c:pt>
              </c:numCache>
            </c:numRef>
          </c:val>
          <c:extLst xmlns:c16r2="http://schemas.microsoft.com/office/drawing/2015/06/chart">
            <c:ext xmlns:c16="http://schemas.microsoft.com/office/drawing/2014/chart" uri="{C3380CC4-5D6E-409C-BE32-E72D297353CC}">
              <c16:uniqueId val="{00000002-8573-4757-B54B-549F4C9645AE}"/>
            </c:ext>
          </c:extLst>
        </c:ser>
        <c:ser>
          <c:idx val="3"/>
          <c:order val="3"/>
          <c:tx>
            <c:strRef>
              <c:f>Sheet3!$H$33</c:f>
              <c:strCache>
                <c:ptCount val="1"/>
                <c:pt idx="0">
                  <c:v>Rickshaw</c:v>
                </c:pt>
              </c:strCache>
            </c:strRef>
          </c:tx>
          <c:spPr>
            <a:solidFill>
              <a:schemeClr val="accent4"/>
            </a:solidFill>
            <a:ln>
              <a:noFill/>
            </a:ln>
            <a:effectLst/>
          </c:spPr>
          <c:invertIfNegative val="0"/>
          <c:cat>
            <c:strRef>
              <c:f>Sheet3!$D$34:$D$37</c:f>
              <c:strCache>
                <c:ptCount val="4"/>
                <c:pt idx="0">
                  <c:v>Farmer 1</c:v>
                </c:pt>
                <c:pt idx="1">
                  <c:v>Farmer 2</c:v>
                </c:pt>
                <c:pt idx="2">
                  <c:v>Rickshaw driver</c:v>
                </c:pt>
                <c:pt idx="3">
                  <c:v>Boatman</c:v>
                </c:pt>
              </c:strCache>
            </c:strRef>
          </c:cat>
          <c:val>
            <c:numRef>
              <c:f>Sheet3!$H$34:$H$37</c:f>
              <c:numCache>
                <c:formatCode>General</c:formatCode>
                <c:ptCount val="4"/>
                <c:pt idx="2" formatCode="0%">
                  <c:v>0.63523890784982939</c:v>
                </c:pt>
              </c:numCache>
            </c:numRef>
          </c:val>
          <c:extLst xmlns:c16r2="http://schemas.microsoft.com/office/drawing/2015/06/chart">
            <c:ext xmlns:c16="http://schemas.microsoft.com/office/drawing/2014/chart" uri="{C3380CC4-5D6E-409C-BE32-E72D297353CC}">
              <c16:uniqueId val="{00000003-8573-4757-B54B-549F4C9645AE}"/>
            </c:ext>
          </c:extLst>
        </c:ser>
        <c:ser>
          <c:idx val="4"/>
          <c:order val="4"/>
          <c:tx>
            <c:strRef>
              <c:f>Sheet3!$I$33</c:f>
              <c:strCache>
                <c:ptCount val="1"/>
                <c:pt idx="0">
                  <c:v>Band party</c:v>
                </c:pt>
              </c:strCache>
            </c:strRef>
          </c:tx>
          <c:spPr>
            <a:solidFill>
              <a:schemeClr val="accent5"/>
            </a:solidFill>
            <a:ln>
              <a:noFill/>
            </a:ln>
            <a:effectLst/>
          </c:spPr>
          <c:invertIfNegative val="0"/>
          <c:cat>
            <c:strRef>
              <c:f>Sheet3!$D$34:$D$37</c:f>
              <c:strCache>
                <c:ptCount val="4"/>
                <c:pt idx="0">
                  <c:v>Farmer 1</c:v>
                </c:pt>
                <c:pt idx="1">
                  <c:v>Farmer 2</c:v>
                </c:pt>
                <c:pt idx="2">
                  <c:v>Rickshaw driver</c:v>
                </c:pt>
                <c:pt idx="3">
                  <c:v>Boatman</c:v>
                </c:pt>
              </c:strCache>
            </c:strRef>
          </c:cat>
          <c:val>
            <c:numRef>
              <c:f>Sheet3!$I$34:$I$37</c:f>
              <c:numCache>
                <c:formatCode>General</c:formatCode>
                <c:ptCount val="4"/>
                <c:pt idx="2" formatCode="0%">
                  <c:v>0.24471463784603717</c:v>
                </c:pt>
              </c:numCache>
            </c:numRef>
          </c:val>
          <c:extLst xmlns:c16r2="http://schemas.microsoft.com/office/drawing/2015/06/chart">
            <c:ext xmlns:c16="http://schemas.microsoft.com/office/drawing/2014/chart" uri="{C3380CC4-5D6E-409C-BE32-E72D297353CC}">
              <c16:uniqueId val="{00000004-8573-4757-B54B-549F4C9645AE}"/>
            </c:ext>
          </c:extLst>
        </c:ser>
        <c:ser>
          <c:idx val="5"/>
          <c:order val="5"/>
          <c:tx>
            <c:strRef>
              <c:f>Sheet3!$J$33</c:f>
              <c:strCache>
                <c:ptCount val="1"/>
                <c:pt idx="0">
                  <c:v>Wages</c:v>
                </c:pt>
              </c:strCache>
            </c:strRef>
          </c:tx>
          <c:spPr>
            <a:solidFill>
              <a:schemeClr val="accent6"/>
            </a:solidFill>
            <a:ln>
              <a:noFill/>
            </a:ln>
            <a:effectLst/>
          </c:spPr>
          <c:invertIfNegative val="0"/>
          <c:cat>
            <c:strRef>
              <c:f>Sheet3!$D$34:$D$37</c:f>
              <c:strCache>
                <c:ptCount val="4"/>
                <c:pt idx="0">
                  <c:v>Farmer 1</c:v>
                </c:pt>
                <c:pt idx="1">
                  <c:v>Farmer 2</c:v>
                </c:pt>
                <c:pt idx="2">
                  <c:v>Rickshaw driver</c:v>
                </c:pt>
                <c:pt idx="3">
                  <c:v>Boatman</c:v>
                </c:pt>
              </c:strCache>
            </c:strRef>
          </c:cat>
          <c:val>
            <c:numRef>
              <c:f>Sheet3!$J$34:$J$37</c:f>
              <c:numCache>
                <c:formatCode>General</c:formatCode>
                <c:ptCount val="4"/>
                <c:pt idx="2" formatCode="0%">
                  <c:v>4.1714069017823284E-2</c:v>
                </c:pt>
              </c:numCache>
            </c:numRef>
          </c:val>
          <c:extLst xmlns:c16r2="http://schemas.microsoft.com/office/drawing/2015/06/chart">
            <c:ext xmlns:c16="http://schemas.microsoft.com/office/drawing/2014/chart" uri="{C3380CC4-5D6E-409C-BE32-E72D297353CC}">
              <c16:uniqueId val="{00000005-8573-4757-B54B-549F4C9645AE}"/>
            </c:ext>
          </c:extLst>
        </c:ser>
        <c:ser>
          <c:idx val="6"/>
          <c:order val="6"/>
          <c:tx>
            <c:strRef>
              <c:f>Sheet3!$K$33</c:f>
              <c:strCache>
                <c:ptCount val="1"/>
                <c:pt idx="0">
                  <c:v>Boatman</c:v>
                </c:pt>
              </c:strCache>
            </c:strRef>
          </c:tx>
          <c:spPr>
            <a:solidFill>
              <a:schemeClr val="accent1">
                <a:lumMod val="60000"/>
              </a:schemeClr>
            </a:solidFill>
            <a:ln>
              <a:noFill/>
            </a:ln>
            <a:effectLst/>
          </c:spPr>
          <c:invertIfNegative val="0"/>
          <c:cat>
            <c:strRef>
              <c:f>Sheet3!$D$34:$D$37</c:f>
              <c:strCache>
                <c:ptCount val="4"/>
                <c:pt idx="0">
                  <c:v>Farmer 1</c:v>
                </c:pt>
                <c:pt idx="1">
                  <c:v>Farmer 2</c:v>
                </c:pt>
                <c:pt idx="2">
                  <c:v>Rickshaw driver</c:v>
                </c:pt>
                <c:pt idx="3">
                  <c:v>Boatman</c:v>
                </c:pt>
              </c:strCache>
            </c:strRef>
          </c:cat>
          <c:val>
            <c:numRef>
              <c:f>Sheet3!$K$34:$K$37</c:f>
              <c:numCache>
                <c:formatCode>General</c:formatCode>
                <c:ptCount val="4"/>
                <c:pt idx="3" formatCode="0%">
                  <c:v>0.99</c:v>
                </c:pt>
              </c:numCache>
            </c:numRef>
          </c:val>
          <c:extLst xmlns:c16r2="http://schemas.microsoft.com/office/drawing/2015/06/chart">
            <c:ext xmlns:c16="http://schemas.microsoft.com/office/drawing/2014/chart" uri="{C3380CC4-5D6E-409C-BE32-E72D297353CC}">
              <c16:uniqueId val="{00000006-8573-4757-B54B-549F4C9645AE}"/>
            </c:ext>
          </c:extLst>
        </c:ser>
        <c:dLbls>
          <c:showLegendKey val="0"/>
          <c:showVal val="0"/>
          <c:showCatName val="0"/>
          <c:showSerName val="0"/>
          <c:showPercent val="0"/>
          <c:showBubbleSize val="0"/>
        </c:dLbls>
        <c:gapWidth val="50"/>
        <c:overlap val="100"/>
        <c:axId val="418363776"/>
        <c:axId val="418364168"/>
      </c:barChart>
      <c:catAx>
        <c:axId val="418363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8364168"/>
        <c:crosses val="autoZero"/>
        <c:auto val="1"/>
        <c:lblAlgn val="ctr"/>
        <c:lblOffset val="100"/>
        <c:noMultiLvlLbl val="0"/>
      </c:catAx>
      <c:valAx>
        <c:axId val="41836416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3637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[Basic data end April forpoverty analysis.xlsx]Sheet4!PivotTable3</c:name>
    <c:fmtId val="5"/>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stacked"/>
        <c:varyColors val="0"/>
        <c:ser>
          <c:idx val="0"/>
          <c:order val="0"/>
          <c:tx>
            <c:strRef>
              <c:f>Sheet4!$B$3</c:f>
              <c:strCache>
                <c:ptCount val="1"/>
                <c:pt idx="0">
                  <c:v>Total</c:v>
                </c:pt>
              </c:strCache>
            </c:strRef>
          </c:tx>
          <c:spPr>
            <a:solidFill>
              <a:schemeClr val="accent1"/>
            </a:solidFill>
            <a:ln>
              <a:noFill/>
            </a:ln>
            <a:effectLst/>
          </c:spPr>
          <c:invertIfNegative val="0"/>
          <c:cat>
            <c:strRef>
              <c:f>Sheet4!$A$4:$A$125</c:f>
              <c:strCache>
                <c:ptCount val="121"/>
                <c:pt idx="0">
                  <c:v>01-Jan</c:v>
                </c:pt>
                <c:pt idx="1">
                  <c:v>02-Jan</c:v>
                </c:pt>
                <c:pt idx="2">
                  <c:v>03-Jan</c:v>
                </c:pt>
                <c:pt idx="3">
                  <c:v>04-Jan</c:v>
                </c:pt>
                <c:pt idx="4">
                  <c:v>05-Jan</c:v>
                </c:pt>
                <c:pt idx="5">
                  <c:v>06-Jan</c:v>
                </c:pt>
                <c:pt idx="6">
                  <c:v>07-Jan</c:v>
                </c:pt>
                <c:pt idx="7">
                  <c:v>08-Jan</c:v>
                </c:pt>
                <c:pt idx="8">
                  <c:v>09-Jan</c:v>
                </c:pt>
                <c:pt idx="9">
                  <c:v>10-Jan</c:v>
                </c:pt>
                <c:pt idx="10">
                  <c:v>11-Jan</c:v>
                </c:pt>
                <c:pt idx="11">
                  <c:v>12-Jan</c:v>
                </c:pt>
                <c:pt idx="12">
                  <c:v>13-Jan</c:v>
                </c:pt>
                <c:pt idx="13">
                  <c:v>14-Jan</c:v>
                </c:pt>
                <c:pt idx="14">
                  <c:v>15-Jan</c:v>
                </c:pt>
                <c:pt idx="15">
                  <c:v>16-Jan</c:v>
                </c:pt>
                <c:pt idx="16">
                  <c:v>17-Jan</c:v>
                </c:pt>
                <c:pt idx="17">
                  <c:v>18-Jan</c:v>
                </c:pt>
                <c:pt idx="18">
                  <c:v>19-Jan</c:v>
                </c:pt>
                <c:pt idx="19">
                  <c:v>20-Jan</c:v>
                </c:pt>
                <c:pt idx="20">
                  <c:v>21-Jan</c:v>
                </c:pt>
                <c:pt idx="21">
                  <c:v>22-Jan</c:v>
                </c:pt>
                <c:pt idx="22">
                  <c:v>23-Jan</c:v>
                </c:pt>
                <c:pt idx="23">
                  <c:v>24-Jan</c:v>
                </c:pt>
                <c:pt idx="24">
                  <c:v>25-Jan</c:v>
                </c:pt>
                <c:pt idx="25">
                  <c:v>26-Jan</c:v>
                </c:pt>
                <c:pt idx="26">
                  <c:v>27-Jan</c:v>
                </c:pt>
                <c:pt idx="27">
                  <c:v>28-Jan</c:v>
                </c:pt>
                <c:pt idx="28">
                  <c:v>29-Jan</c:v>
                </c:pt>
                <c:pt idx="29">
                  <c:v>30-Jan</c:v>
                </c:pt>
                <c:pt idx="30">
                  <c:v>31-Jan</c:v>
                </c:pt>
                <c:pt idx="31">
                  <c:v>01-Feb</c:v>
                </c:pt>
                <c:pt idx="32">
                  <c:v>02-Feb</c:v>
                </c:pt>
                <c:pt idx="33">
                  <c:v>03-Feb</c:v>
                </c:pt>
                <c:pt idx="34">
                  <c:v>04-Feb</c:v>
                </c:pt>
                <c:pt idx="35">
                  <c:v>05-Feb</c:v>
                </c:pt>
                <c:pt idx="36">
                  <c:v>06-Feb</c:v>
                </c:pt>
                <c:pt idx="37">
                  <c:v>07-Feb</c:v>
                </c:pt>
                <c:pt idx="38">
                  <c:v>08-Feb</c:v>
                </c:pt>
                <c:pt idx="39">
                  <c:v>09-Feb</c:v>
                </c:pt>
                <c:pt idx="40">
                  <c:v>10-Feb</c:v>
                </c:pt>
                <c:pt idx="41">
                  <c:v>11-Feb</c:v>
                </c:pt>
                <c:pt idx="42">
                  <c:v>12-Feb</c:v>
                </c:pt>
                <c:pt idx="43">
                  <c:v>13-Feb</c:v>
                </c:pt>
                <c:pt idx="44">
                  <c:v>14-Feb</c:v>
                </c:pt>
                <c:pt idx="45">
                  <c:v>15-Feb</c:v>
                </c:pt>
                <c:pt idx="46">
                  <c:v>16-Feb</c:v>
                </c:pt>
                <c:pt idx="47">
                  <c:v>17-Feb</c:v>
                </c:pt>
                <c:pt idx="48">
                  <c:v>18-Feb</c:v>
                </c:pt>
                <c:pt idx="49">
                  <c:v>19-Feb</c:v>
                </c:pt>
                <c:pt idx="50">
                  <c:v>20-Feb</c:v>
                </c:pt>
                <c:pt idx="51">
                  <c:v>21-Feb</c:v>
                </c:pt>
                <c:pt idx="52">
                  <c:v>22-Feb</c:v>
                </c:pt>
                <c:pt idx="53">
                  <c:v>23-Feb</c:v>
                </c:pt>
                <c:pt idx="54">
                  <c:v>24-Feb</c:v>
                </c:pt>
                <c:pt idx="55">
                  <c:v>25-Feb</c:v>
                </c:pt>
                <c:pt idx="56">
                  <c:v>26-Feb</c:v>
                </c:pt>
                <c:pt idx="57">
                  <c:v>27-Feb</c:v>
                </c:pt>
                <c:pt idx="58">
                  <c:v>28-Feb</c:v>
                </c:pt>
                <c:pt idx="59">
                  <c:v>29-Feb</c:v>
                </c:pt>
                <c:pt idx="60">
                  <c:v>01-Mar</c:v>
                </c:pt>
                <c:pt idx="61">
                  <c:v>02-Mar</c:v>
                </c:pt>
                <c:pt idx="62">
                  <c:v>03-Mar</c:v>
                </c:pt>
                <c:pt idx="63">
                  <c:v>04-Mar</c:v>
                </c:pt>
                <c:pt idx="64">
                  <c:v>05-Mar</c:v>
                </c:pt>
                <c:pt idx="65">
                  <c:v>06-Mar</c:v>
                </c:pt>
                <c:pt idx="66">
                  <c:v>07-Mar</c:v>
                </c:pt>
                <c:pt idx="67">
                  <c:v>08-Mar</c:v>
                </c:pt>
                <c:pt idx="68">
                  <c:v>09-Mar</c:v>
                </c:pt>
                <c:pt idx="69">
                  <c:v>10-Mar</c:v>
                </c:pt>
                <c:pt idx="70">
                  <c:v>11-Mar</c:v>
                </c:pt>
                <c:pt idx="71">
                  <c:v>12-Mar</c:v>
                </c:pt>
                <c:pt idx="72">
                  <c:v>13-Mar</c:v>
                </c:pt>
                <c:pt idx="73">
                  <c:v>14-Mar</c:v>
                </c:pt>
                <c:pt idx="74">
                  <c:v>15-Mar</c:v>
                </c:pt>
                <c:pt idx="75">
                  <c:v>16-Mar</c:v>
                </c:pt>
                <c:pt idx="76">
                  <c:v>17-Mar</c:v>
                </c:pt>
                <c:pt idx="77">
                  <c:v>18-Mar</c:v>
                </c:pt>
                <c:pt idx="78">
                  <c:v>19-Mar</c:v>
                </c:pt>
                <c:pt idx="79">
                  <c:v>20-Mar</c:v>
                </c:pt>
                <c:pt idx="80">
                  <c:v>21-Mar</c:v>
                </c:pt>
                <c:pt idx="81">
                  <c:v>22-Mar</c:v>
                </c:pt>
                <c:pt idx="82">
                  <c:v>23-Mar</c:v>
                </c:pt>
                <c:pt idx="83">
                  <c:v>24-Mar</c:v>
                </c:pt>
                <c:pt idx="84">
                  <c:v>25-Mar</c:v>
                </c:pt>
                <c:pt idx="85">
                  <c:v>26-Mar</c:v>
                </c:pt>
                <c:pt idx="86">
                  <c:v>27-Mar</c:v>
                </c:pt>
                <c:pt idx="87">
                  <c:v>28-Mar</c:v>
                </c:pt>
                <c:pt idx="88">
                  <c:v>29-Mar</c:v>
                </c:pt>
                <c:pt idx="89">
                  <c:v>30-Mar</c:v>
                </c:pt>
                <c:pt idx="90">
                  <c:v>31-Mar</c:v>
                </c:pt>
                <c:pt idx="91">
                  <c:v>01-Apr</c:v>
                </c:pt>
                <c:pt idx="92">
                  <c:v>02-Apr</c:v>
                </c:pt>
                <c:pt idx="93">
                  <c:v>03-Apr</c:v>
                </c:pt>
                <c:pt idx="94">
                  <c:v>04-Apr</c:v>
                </c:pt>
                <c:pt idx="95">
                  <c:v>05-Apr</c:v>
                </c:pt>
                <c:pt idx="96">
                  <c:v>06-Apr</c:v>
                </c:pt>
                <c:pt idx="97">
                  <c:v>07-Apr</c:v>
                </c:pt>
                <c:pt idx="98">
                  <c:v>08-Apr</c:v>
                </c:pt>
                <c:pt idx="99">
                  <c:v>09-Apr</c:v>
                </c:pt>
                <c:pt idx="100">
                  <c:v>10-Apr</c:v>
                </c:pt>
                <c:pt idx="101">
                  <c:v>11-Apr</c:v>
                </c:pt>
                <c:pt idx="102">
                  <c:v>12-Apr</c:v>
                </c:pt>
                <c:pt idx="103">
                  <c:v>13-Apr</c:v>
                </c:pt>
                <c:pt idx="104">
                  <c:v>14-Apr</c:v>
                </c:pt>
                <c:pt idx="105">
                  <c:v>15-Apr</c:v>
                </c:pt>
                <c:pt idx="106">
                  <c:v>16-Apr</c:v>
                </c:pt>
                <c:pt idx="107">
                  <c:v>17-Apr</c:v>
                </c:pt>
                <c:pt idx="108">
                  <c:v>18-Apr</c:v>
                </c:pt>
                <c:pt idx="109">
                  <c:v>19-Apr</c:v>
                </c:pt>
                <c:pt idx="110">
                  <c:v>20-Apr</c:v>
                </c:pt>
                <c:pt idx="111">
                  <c:v>21-Apr</c:v>
                </c:pt>
                <c:pt idx="112">
                  <c:v>22-Apr</c:v>
                </c:pt>
                <c:pt idx="113">
                  <c:v>23-Apr</c:v>
                </c:pt>
                <c:pt idx="114">
                  <c:v>24-Apr</c:v>
                </c:pt>
                <c:pt idx="115">
                  <c:v>25-Apr</c:v>
                </c:pt>
                <c:pt idx="116">
                  <c:v>26-Apr</c:v>
                </c:pt>
                <c:pt idx="117">
                  <c:v>27-Apr</c:v>
                </c:pt>
                <c:pt idx="118">
                  <c:v>28-Apr</c:v>
                </c:pt>
                <c:pt idx="119">
                  <c:v>29-Apr</c:v>
                </c:pt>
                <c:pt idx="120">
                  <c:v>30-Apr</c:v>
                </c:pt>
              </c:strCache>
            </c:strRef>
          </c:cat>
          <c:val>
            <c:numRef>
              <c:f>Sheet4!$B$4:$B$125</c:f>
              <c:numCache>
                <c:formatCode>General</c:formatCode>
                <c:ptCount val="121"/>
                <c:pt idx="0">
                  <c:v>1360</c:v>
                </c:pt>
                <c:pt idx="1">
                  <c:v>1510</c:v>
                </c:pt>
                <c:pt idx="2">
                  <c:v>1610</c:v>
                </c:pt>
                <c:pt idx="3">
                  <c:v>1280</c:v>
                </c:pt>
                <c:pt idx="4">
                  <c:v>1450</c:v>
                </c:pt>
                <c:pt idx="5">
                  <c:v>1340</c:v>
                </c:pt>
                <c:pt idx="6">
                  <c:v>1660</c:v>
                </c:pt>
                <c:pt idx="7">
                  <c:v>1600</c:v>
                </c:pt>
                <c:pt idx="8">
                  <c:v>1420</c:v>
                </c:pt>
                <c:pt idx="9">
                  <c:v>1220</c:v>
                </c:pt>
                <c:pt idx="10">
                  <c:v>1230</c:v>
                </c:pt>
                <c:pt idx="11">
                  <c:v>1305</c:v>
                </c:pt>
                <c:pt idx="12">
                  <c:v>1460</c:v>
                </c:pt>
                <c:pt idx="13">
                  <c:v>1650</c:v>
                </c:pt>
                <c:pt idx="14">
                  <c:v>1520</c:v>
                </c:pt>
                <c:pt idx="15">
                  <c:v>1460</c:v>
                </c:pt>
                <c:pt idx="16">
                  <c:v>1410</c:v>
                </c:pt>
                <c:pt idx="17">
                  <c:v>1460</c:v>
                </c:pt>
                <c:pt idx="18">
                  <c:v>1520</c:v>
                </c:pt>
                <c:pt idx="19">
                  <c:v>1460</c:v>
                </c:pt>
                <c:pt idx="20">
                  <c:v>1720</c:v>
                </c:pt>
                <c:pt idx="21">
                  <c:v>1660</c:v>
                </c:pt>
                <c:pt idx="22">
                  <c:v>1430</c:v>
                </c:pt>
                <c:pt idx="23">
                  <c:v>1610</c:v>
                </c:pt>
                <c:pt idx="24">
                  <c:v>1710</c:v>
                </c:pt>
                <c:pt idx="25">
                  <c:v>1660</c:v>
                </c:pt>
                <c:pt idx="26">
                  <c:v>1680</c:v>
                </c:pt>
                <c:pt idx="27">
                  <c:v>1600</c:v>
                </c:pt>
                <c:pt idx="28">
                  <c:v>1420</c:v>
                </c:pt>
                <c:pt idx="29">
                  <c:v>1310</c:v>
                </c:pt>
                <c:pt idx="30">
                  <c:v>1610</c:v>
                </c:pt>
                <c:pt idx="31">
                  <c:v>1580</c:v>
                </c:pt>
                <c:pt idx="32">
                  <c:v>1610</c:v>
                </c:pt>
                <c:pt idx="33">
                  <c:v>1570</c:v>
                </c:pt>
                <c:pt idx="34">
                  <c:v>1730</c:v>
                </c:pt>
                <c:pt idx="35">
                  <c:v>1610</c:v>
                </c:pt>
                <c:pt idx="36">
                  <c:v>1660</c:v>
                </c:pt>
                <c:pt idx="37">
                  <c:v>1670</c:v>
                </c:pt>
                <c:pt idx="38">
                  <c:v>1530</c:v>
                </c:pt>
                <c:pt idx="39">
                  <c:v>1715</c:v>
                </c:pt>
                <c:pt idx="40">
                  <c:v>1560</c:v>
                </c:pt>
                <c:pt idx="41">
                  <c:v>1680</c:v>
                </c:pt>
                <c:pt idx="42">
                  <c:v>1650</c:v>
                </c:pt>
                <c:pt idx="43">
                  <c:v>1680</c:v>
                </c:pt>
                <c:pt idx="44">
                  <c:v>1370</c:v>
                </c:pt>
                <c:pt idx="45">
                  <c:v>1320</c:v>
                </c:pt>
                <c:pt idx="46">
                  <c:v>1670</c:v>
                </c:pt>
                <c:pt idx="47">
                  <c:v>1590</c:v>
                </c:pt>
                <c:pt idx="48">
                  <c:v>1760</c:v>
                </c:pt>
                <c:pt idx="49">
                  <c:v>1720</c:v>
                </c:pt>
                <c:pt idx="50">
                  <c:v>1730</c:v>
                </c:pt>
                <c:pt idx="51">
                  <c:v>1310</c:v>
                </c:pt>
                <c:pt idx="52">
                  <c:v>1760</c:v>
                </c:pt>
                <c:pt idx="53">
                  <c:v>1710</c:v>
                </c:pt>
                <c:pt idx="54">
                  <c:v>1765</c:v>
                </c:pt>
                <c:pt idx="55">
                  <c:v>1815</c:v>
                </c:pt>
                <c:pt idx="56">
                  <c:v>1505</c:v>
                </c:pt>
                <c:pt idx="57">
                  <c:v>1720</c:v>
                </c:pt>
                <c:pt idx="58">
                  <c:v>1580</c:v>
                </c:pt>
                <c:pt idx="59">
                  <c:v>1430</c:v>
                </c:pt>
                <c:pt idx="60">
                  <c:v>1680</c:v>
                </c:pt>
                <c:pt idx="61">
                  <c:v>1630</c:v>
                </c:pt>
                <c:pt idx="62">
                  <c:v>1720</c:v>
                </c:pt>
                <c:pt idx="63">
                  <c:v>1630</c:v>
                </c:pt>
                <c:pt idx="64">
                  <c:v>1610</c:v>
                </c:pt>
                <c:pt idx="65">
                  <c:v>810</c:v>
                </c:pt>
                <c:pt idx="66">
                  <c:v>1420</c:v>
                </c:pt>
                <c:pt idx="67">
                  <c:v>1510</c:v>
                </c:pt>
                <c:pt idx="68">
                  <c:v>1660</c:v>
                </c:pt>
                <c:pt idx="69">
                  <c:v>1650</c:v>
                </c:pt>
                <c:pt idx="70">
                  <c:v>1405</c:v>
                </c:pt>
                <c:pt idx="71">
                  <c:v>1520</c:v>
                </c:pt>
                <c:pt idx="72">
                  <c:v>1420</c:v>
                </c:pt>
                <c:pt idx="73">
                  <c:v>1520</c:v>
                </c:pt>
                <c:pt idx="74">
                  <c:v>1630</c:v>
                </c:pt>
                <c:pt idx="75">
                  <c:v>1670</c:v>
                </c:pt>
                <c:pt idx="76">
                  <c:v>1580</c:v>
                </c:pt>
                <c:pt idx="77">
                  <c:v>1510</c:v>
                </c:pt>
                <c:pt idx="78">
                  <c:v>1660</c:v>
                </c:pt>
                <c:pt idx="79">
                  <c:v>1630</c:v>
                </c:pt>
                <c:pt idx="80">
                  <c:v>1730</c:v>
                </c:pt>
                <c:pt idx="81">
                  <c:v>1750</c:v>
                </c:pt>
                <c:pt idx="82">
                  <c:v>1610</c:v>
                </c:pt>
                <c:pt idx="83">
                  <c:v>1680</c:v>
                </c:pt>
                <c:pt idx="84">
                  <c:v>1630</c:v>
                </c:pt>
                <c:pt idx="85">
                  <c:v>1560</c:v>
                </c:pt>
                <c:pt idx="86">
                  <c:v>1550</c:v>
                </c:pt>
                <c:pt idx="87">
                  <c:v>1530</c:v>
                </c:pt>
                <c:pt idx="88">
                  <c:v>1450</c:v>
                </c:pt>
                <c:pt idx="89">
                  <c:v>1380</c:v>
                </c:pt>
                <c:pt idx="90">
                  <c:v>1610</c:v>
                </c:pt>
                <c:pt idx="91">
                  <c:v>1630</c:v>
                </c:pt>
                <c:pt idx="92">
                  <c:v>1640</c:v>
                </c:pt>
                <c:pt idx="93">
                  <c:v>1505</c:v>
                </c:pt>
                <c:pt idx="94">
                  <c:v>1320</c:v>
                </c:pt>
                <c:pt idx="95">
                  <c:v>1310</c:v>
                </c:pt>
                <c:pt idx="96">
                  <c:v>1410</c:v>
                </c:pt>
                <c:pt idx="97">
                  <c:v>1680</c:v>
                </c:pt>
                <c:pt idx="98">
                  <c:v>1530</c:v>
                </c:pt>
                <c:pt idx="99">
                  <c:v>1510</c:v>
                </c:pt>
                <c:pt idx="100">
                  <c:v>1470</c:v>
                </c:pt>
                <c:pt idx="101">
                  <c:v>1310</c:v>
                </c:pt>
                <c:pt idx="102">
                  <c:v>1505</c:v>
                </c:pt>
                <c:pt idx="103">
                  <c:v>650</c:v>
                </c:pt>
                <c:pt idx="104">
                  <c:v>0</c:v>
                </c:pt>
                <c:pt idx="105">
                  <c:v>1120</c:v>
                </c:pt>
                <c:pt idx="106">
                  <c:v>1505</c:v>
                </c:pt>
                <c:pt idx="107">
                  <c:v>1505</c:v>
                </c:pt>
                <c:pt idx="108">
                  <c:v>1480</c:v>
                </c:pt>
                <c:pt idx="109">
                  <c:v>1610</c:v>
                </c:pt>
                <c:pt idx="110">
                  <c:v>1430</c:v>
                </c:pt>
                <c:pt idx="111">
                  <c:v>1430</c:v>
                </c:pt>
                <c:pt idx="112">
                  <c:v>1580</c:v>
                </c:pt>
                <c:pt idx="113">
                  <c:v>1520</c:v>
                </c:pt>
                <c:pt idx="114">
                  <c:v>1640</c:v>
                </c:pt>
                <c:pt idx="115">
                  <c:v>1305</c:v>
                </c:pt>
                <c:pt idx="116">
                  <c:v>1610</c:v>
                </c:pt>
                <c:pt idx="117">
                  <c:v>1580</c:v>
                </c:pt>
                <c:pt idx="118">
                  <c:v>1640</c:v>
                </c:pt>
                <c:pt idx="119">
                  <c:v>1670</c:v>
                </c:pt>
                <c:pt idx="120">
                  <c:v>1610</c:v>
                </c:pt>
              </c:numCache>
            </c:numRef>
          </c:val>
          <c:extLst xmlns:c16r2="http://schemas.microsoft.com/office/drawing/2015/06/chart">
            <c:ext xmlns:c16="http://schemas.microsoft.com/office/drawing/2014/chart" uri="{C3380CC4-5D6E-409C-BE32-E72D297353CC}">
              <c16:uniqueId val="{00000000-37CA-4D7A-8D10-BA588E1F4765}"/>
            </c:ext>
          </c:extLst>
        </c:ser>
        <c:dLbls>
          <c:showLegendKey val="0"/>
          <c:showVal val="0"/>
          <c:showCatName val="0"/>
          <c:showSerName val="0"/>
          <c:showPercent val="0"/>
          <c:showBubbleSize val="0"/>
        </c:dLbls>
        <c:gapWidth val="40"/>
        <c:overlap val="100"/>
        <c:axId val="418366128"/>
        <c:axId val="418366520"/>
      </c:barChart>
      <c:catAx>
        <c:axId val="41836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366520"/>
        <c:crosses val="autoZero"/>
        <c:auto val="1"/>
        <c:lblAlgn val="ctr"/>
        <c:lblOffset val="100"/>
        <c:noMultiLvlLbl val="0"/>
      </c:catAx>
      <c:valAx>
        <c:axId val="418366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36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[Book1]Sheet6!PivotTable8</c:name>
    <c:fmtId val="10"/>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s>
    <c:plotArea>
      <c:layout>
        <c:manualLayout>
          <c:layoutTarget val="inner"/>
          <c:xMode val="edge"/>
          <c:yMode val="edge"/>
          <c:x val="0.12750822314268298"/>
          <c:y val="8.1059443775668857E-2"/>
          <c:w val="0.83777777722557867"/>
          <c:h val="0.90608239678459968"/>
        </c:manualLayout>
      </c:layout>
      <c:barChart>
        <c:barDir val="col"/>
        <c:grouping val="stacked"/>
        <c:varyColors val="0"/>
        <c:ser>
          <c:idx val="0"/>
          <c:order val="0"/>
          <c:tx>
            <c:strRef>
              <c:f>Sheet6!$B$3:$B$4</c:f>
              <c:strCache>
                <c:ptCount val="1"/>
                <c:pt idx="0">
                  <c:v>Buying stock for shop</c:v>
                </c:pt>
              </c:strCache>
            </c:strRef>
          </c:tx>
          <c:spPr>
            <a:solidFill>
              <a:schemeClr val="accent1"/>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Sheet6!$B$5:$B$17</c:f>
              <c:numCache>
                <c:formatCode>General</c:formatCode>
                <c:ptCount val="12"/>
                <c:pt idx="3">
                  <c:v>-180</c:v>
                </c:pt>
                <c:pt idx="4">
                  <c:v>-30</c:v>
                </c:pt>
                <c:pt idx="6">
                  <c:v>-180</c:v>
                </c:pt>
                <c:pt idx="8">
                  <c:v>-180</c:v>
                </c:pt>
              </c:numCache>
            </c:numRef>
          </c:val>
          <c:extLst xmlns:c16r2="http://schemas.microsoft.com/office/drawing/2015/06/chart">
            <c:ext xmlns:c16="http://schemas.microsoft.com/office/drawing/2014/chart" uri="{C3380CC4-5D6E-409C-BE32-E72D297353CC}">
              <c16:uniqueId val="{00000000-7649-42A1-983B-E467B7EB23FD}"/>
            </c:ext>
          </c:extLst>
        </c:ser>
        <c:ser>
          <c:idx val="1"/>
          <c:order val="1"/>
          <c:tx>
            <c:strRef>
              <c:f>Sheet6!$C$3:$C$4</c:f>
              <c:strCache>
                <c:ptCount val="1"/>
                <c:pt idx="0">
                  <c:v>Diary reward</c:v>
                </c:pt>
              </c:strCache>
            </c:strRef>
          </c:tx>
          <c:spPr>
            <a:solidFill>
              <a:schemeClr val="accent2"/>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Sheet6!$C$5:$C$17</c:f>
              <c:numCache>
                <c:formatCode>General</c:formatCode>
                <c:ptCount val="12"/>
                <c:pt idx="6">
                  <c:v>100</c:v>
                </c:pt>
              </c:numCache>
            </c:numRef>
          </c:val>
          <c:extLst xmlns:c16r2="http://schemas.microsoft.com/office/drawing/2015/06/chart">
            <c:ext xmlns:c16="http://schemas.microsoft.com/office/drawing/2014/chart" uri="{C3380CC4-5D6E-409C-BE32-E72D297353CC}">
              <c16:uniqueId val="{00000001-7649-42A1-983B-E467B7EB23FD}"/>
            </c:ext>
          </c:extLst>
        </c:ser>
        <c:ser>
          <c:idx val="2"/>
          <c:order val="2"/>
          <c:tx>
            <c:strRef>
              <c:f>Sheet6!$D$3:$D$4</c:f>
              <c:strCache>
                <c:ptCount val="1"/>
                <c:pt idx="0">
                  <c:v>Entertainment</c:v>
                </c:pt>
              </c:strCache>
            </c:strRef>
          </c:tx>
          <c:spPr>
            <a:solidFill>
              <a:schemeClr val="accent3"/>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Sheet6!$D$5:$D$17</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xmlns:c16r2="http://schemas.microsoft.com/office/drawing/2015/06/chart">
            <c:ext xmlns:c16="http://schemas.microsoft.com/office/drawing/2014/chart" uri="{C3380CC4-5D6E-409C-BE32-E72D297353CC}">
              <c16:uniqueId val="{00000002-7649-42A1-983B-E467B7EB23FD}"/>
            </c:ext>
          </c:extLst>
        </c:ser>
        <c:ser>
          <c:idx val="3"/>
          <c:order val="3"/>
          <c:tx>
            <c:strRef>
              <c:f>Sheet6!$E$3:$E$4</c:f>
              <c:strCache>
                <c:ptCount val="1"/>
                <c:pt idx="0">
                  <c:v>Food</c:v>
                </c:pt>
              </c:strCache>
            </c:strRef>
          </c:tx>
          <c:spPr>
            <a:solidFill>
              <a:schemeClr val="accent4"/>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Sheet6!$E$5:$E$17</c:f>
              <c:numCache>
                <c:formatCode>General</c:formatCode>
                <c:ptCount val="12"/>
                <c:pt idx="0">
                  <c:v>-22</c:v>
                </c:pt>
                <c:pt idx="1">
                  <c:v>-57</c:v>
                </c:pt>
                <c:pt idx="2">
                  <c:v>-50</c:v>
                </c:pt>
                <c:pt idx="3">
                  <c:v>-30</c:v>
                </c:pt>
                <c:pt idx="4">
                  <c:v>-67</c:v>
                </c:pt>
                <c:pt idx="5">
                  <c:v>-79</c:v>
                </c:pt>
                <c:pt idx="6">
                  <c:v>-35</c:v>
                </c:pt>
                <c:pt idx="7">
                  <c:v>45</c:v>
                </c:pt>
                <c:pt idx="8">
                  <c:v>-120</c:v>
                </c:pt>
                <c:pt idx="9">
                  <c:v>-20</c:v>
                </c:pt>
                <c:pt idx="11">
                  <c:v>-40</c:v>
                </c:pt>
              </c:numCache>
            </c:numRef>
          </c:val>
          <c:extLst xmlns:c16r2="http://schemas.microsoft.com/office/drawing/2015/06/chart">
            <c:ext xmlns:c16="http://schemas.microsoft.com/office/drawing/2014/chart" uri="{C3380CC4-5D6E-409C-BE32-E72D297353CC}">
              <c16:uniqueId val="{00000003-7649-42A1-983B-E467B7EB23FD}"/>
            </c:ext>
          </c:extLst>
        </c:ser>
        <c:ser>
          <c:idx val="4"/>
          <c:order val="4"/>
          <c:tx>
            <c:strRef>
              <c:f>Sheet6!$F$3:$F$4</c:f>
              <c:strCache>
                <c:ptCount val="1"/>
                <c:pt idx="0">
                  <c:v>Gifts from outsiders</c:v>
                </c:pt>
              </c:strCache>
            </c:strRef>
          </c:tx>
          <c:spPr>
            <a:solidFill>
              <a:schemeClr val="accent4"/>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Sheet6!$F$5:$F$17</c:f>
              <c:numCache>
                <c:formatCode>General</c:formatCode>
                <c:ptCount val="12"/>
                <c:pt idx="8">
                  <c:v>100</c:v>
                </c:pt>
                <c:pt idx="9">
                  <c:v>500</c:v>
                </c:pt>
                <c:pt idx="10">
                  <c:v>3800</c:v>
                </c:pt>
                <c:pt idx="11">
                  <c:v>10400</c:v>
                </c:pt>
              </c:numCache>
            </c:numRef>
          </c:val>
          <c:extLst xmlns:c16r2="http://schemas.microsoft.com/office/drawing/2015/06/chart">
            <c:ext xmlns:c16="http://schemas.microsoft.com/office/drawing/2014/chart" uri="{C3380CC4-5D6E-409C-BE32-E72D297353CC}">
              <c16:uniqueId val="{00000004-7649-42A1-983B-E467B7EB23FD}"/>
            </c:ext>
          </c:extLst>
        </c:ser>
        <c:ser>
          <c:idx val="5"/>
          <c:order val="5"/>
          <c:tx>
            <c:strRef>
              <c:f>Sheet6!$G$3:$G$4</c:f>
              <c:strCache>
                <c:ptCount val="1"/>
                <c:pt idx="0">
                  <c:v>Loan repayment</c:v>
                </c:pt>
              </c:strCache>
            </c:strRef>
          </c:tx>
          <c:spPr>
            <a:solidFill>
              <a:schemeClr val="accent6"/>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Sheet6!$G$5:$G$17</c:f>
              <c:numCache>
                <c:formatCode>General</c:formatCode>
                <c:ptCount val="12"/>
                <c:pt idx="0">
                  <c:v>-250</c:v>
                </c:pt>
                <c:pt idx="1">
                  <c:v>-350</c:v>
                </c:pt>
                <c:pt idx="3">
                  <c:v>-825</c:v>
                </c:pt>
                <c:pt idx="7">
                  <c:v>-250</c:v>
                </c:pt>
                <c:pt idx="8">
                  <c:v>-300</c:v>
                </c:pt>
                <c:pt idx="10">
                  <c:v>-825</c:v>
                </c:pt>
              </c:numCache>
            </c:numRef>
          </c:val>
          <c:extLst xmlns:c16r2="http://schemas.microsoft.com/office/drawing/2015/06/chart">
            <c:ext xmlns:c16="http://schemas.microsoft.com/office/drawing/2014/chart" uri="{C3380CC4-5D6E-409C-BE32-E72D297353CC}">
              <c16:uniqueId val="{00000005-7649-42A1-983B-E467B7EB23FD}"/>
            </c:ext>
          </c:extLst>
        </c:ser>
        <c:ser>
          <c:idx val="6"/>
          <c:order val="6"/>
          <c:tx>
            <c:strRef>
              <c:f>Sheet6!$H$3:$H$4</c:f>
              <c:strCache>
                <c:ptCount val="1"/>
                <c:pt idx="0">
                  <c:v>Loan taken</c:v>
                </c:pt>
              </c:strCache>
            </c:strRef>
          </c:tx>
          <c:spPr>
            <a:solidFill>
              <a:schemeClr val="accent1">
                <a:lumMod val="60000"/>
              </a:schemeClr>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Sheet6!$H$5:$H$17</c:f>
              <c:numCache>
                <c:formatCode>General</c:formatCode>
                <c:ptCount val="12"/>
                <c:pt idx="3">
                  <c:v>600</c:v>
                </c:pt>
              </c:numCache>
            </c:numRef>
          </c:val>
          <c:extLst xmlns:c16r2="http://schemas.microsoft.com/office/drawing/2015/06/chart">
            <c:ext xmlns:c16="http://schemas.microsoft.com/office/drawing/2014/chart" uri="{C3380CC4-5D6E-409C-BE32-E72D297353CC}">
              <c16:uniqueId val="{00000006-7649-42A1-983B-E467B7EB23FD}"/>
            </c:ext>
          </c:extLst>
        </c:ser>
        <c:ser>
          <c:idx val="7"/>
          <c:order val="7"/>
          <c:tx>
            <c:strRef>
              <c:f>Sheet6!$I$3:$I$4</c:f>
              <c:strCache>
                <c:ptCount val="1"/>
                <c:pt idx="0">
                  <c:v>Medical</c:v>
                </c:pt>
              </c:strCache>
            </c:strRef>
          </c:tx>
          <c:spPr>
            <a:solidFill>
              <a:schemeClr val="accent2">
                <a:lumMod val="60000"/>
              </a:schemeClr>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Sheet6!$I$5:$I$17</c:f>
              <c:numCache>
                <c:formatCode>General</c:formatCode>
                <c:ptCount val="12"/>
                <c:pt idx="3">
                  <c:v>-300</c:v>
                </c:pt>
                <c:pt idx="4">
                  <c:v>-12</c:v>
                </c:pt>
                <c:pt idx="5">
                  <c:v>-155</c:v>
                </c:pt>
                <c:pt idx="11">
                  <c:v>-10500</c:v>
                </c:pt>
              </c:numCache>
            </c:numRef>
          </c:val>
          <c:extLst xmlns:c16r2="http://schemas.microsoft.com/office/drawing/2015/06/chart">
            <c:ext xmlns:c16="http://schemas.microsoft.com/office/drawing/2014/chart" uri="{C3380CC4-5D6E-409C-BE32-E72D297353CC}">
              <c16:uniqueId val="{00000007-7649-42A1-983B-E467B7EB23FD}"/>
            </c:ext>
          </c:extLst>
        </c:ser>
        <c:ser>
          <c:idx val="8"/>
          <c:order val="8"/>
          <c:tx>
            <c:strRef>
              <c:f>Sheet6!$J$3:$J$4</c:f>
              <c:strCache>
                <c:ptCount val="1"/>
                <c:pt idx="0">
                  <c:v>Saving deposit</c:v>
                </c:pt>
              </c:strCache>
            </c:strRef>
          </c:tx>
          <c:spPr>
            <a:solidFill>
              <a:schemeClr val="accent3">
                <a:lumMod val="60000"/>
              </a:schemeClr>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Sheet6!$J$5:$J$17</c:f>
              <c:numCache>
                <c:formatCode>General</c:formatCode>
                <c:ptCount val="12"/>
                <c:pt idx="0">
                  <c:v>-50</c:v>
                </c:pt>
                <c:pt idx="1">
                  <c:v>-85</c:v>
                </c:pt>
                <c:pt idx="3">
                  <c:v>-30</c:v>
                </c:pt>
                <c:pt idx="7">
                  <c:v>-50</c:v>
                </c:pt>
                <c:pt idx="8">
                  <c:v>-65</c:v>
                </c:pt>
                <c:pt idx="10">
                  <c:v>-30</c:v>
                </c:pt>
              </c:numCache>
            </c:numRef>
          </c:val>
          <c:extLst xmlns:c16r2="http://schemas.microsoft.com/office/drawing/2015/06/chart">
            <c:ext xmlns:c16="http://schemas.microsoft.com/office/drawing/2014/chart" uri="{C3380CC4-5D6E-409C-BE32-E72D297353CC}">
              <c16:uniqueId val="{00000008-7649-42A1-983B-E467B7EB23FD}"/>
            </c:ext>
          </c:extLst>
        </c:ser>
        <c:ser>
          <c:idx val="9"/>
          <c:order val="9"/>
          <c:tx>
            <c:strRef>
              <c:f>Sheet6!$K$3:$K$4</c:f>
              <c:strCache>
                <c:ptCount val="1"/>
                <c:pt idx="0">
                  <c:v>Shop sales</c:v>
                </c:pt>
              </c:strCache>
            </c:strRef>
          </c:tx>
          <c:spPr>
            <a:solidFill>
              <a:schemeClr val="accent4">
                <a:lumMod val="60000"/>
              </a:schemeClr>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Sheet6!$K$5:$K$17</c:f>
              <c:numCache>
                <c:formatCode>General</c:formatCode>
                <c:ptCount val="12"/>
                <c:pt idx="0">
                  <c:v>136</c:v>
                </c:pt>
                <c:pt idx="1">
                  <c:v>245</c:v>
                </c:pt>
                <c:pt idx="2">
                  <c:v>240</c:v>
                </c:pt>
                <c:pt idx="3">
                  <c:v>254</c:v>
                </c:pt>
                <c:pt idx="4">
                  <c:v>207</c:v>
                </c:pt>
                <c:pt idx="5">
                  <c:v>266</c:v>
                </c:pt>
                <c:pt idx="6">
                  <c:v>286</c:v>
                </c:pt>
                <c:pt idx="7">
                  <c:v>145</c:v>
                </c:pt>
                <c:pt idx="8">
                  <c:v>215</c:v>
                </c:pt>
                <c:pt idx="9">
                  <c:v>341</c:v>
                </c:pt>
                <c:pt idx="10">
                  <c:v>350</c:v>
                </c:pt>
                <c:pt idx="11">
                  <c:v>120</c:v>
                </c:pt>
              </c:numCache>
            </c:numRef>
          </c:val>
          <c:extLst xmlns:c16r2="http://schemas.microsoft.com/office/drawing/2015/06/chart">
            <c:ext xmlns:c16="http://schemas.microsoft.com/office/drawing/2014/chart" uri="{C3380CC4-5D6E-409C-BE32-E72D297353CC}">
              <c16:uniqueId val="{00000009-7649-42A1-983B-E467B7EB23FD}"/>
            </c:ext>
          </c:extLst>
        </c:ser>
        <c:ser>
          <c:idx val="10"/>
          <c:order val="10"/>
          <c:tx>
            <c:strRef>
              <c:f>Sheet6!$L$3:$L$4</c:f>
              <c:strCache>
                <c:ptCount val="1"/>
                <c:pt idx="0">
                  <c:v>Transfer to another hh member</c:v>
                </c:pt>
              </c:strCache>
            </c:strRef>
          </c:tx>
          <c:spPr>
            <a:solidFill>
              <a:schemeClr val="accent5">
                <a:lumMod val="60000"/>
              </a:schemeClr>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Sheet6!$L$5:$L$17</c:f>
              <c:numCache>
                <c:formatCode>General</c:formatCode>
                <c:ptCount val="12"/>
                <c:pt idx="0">
                  <c:v>-14</c:v>
                </c:pt>
                <c:pt idx="1">
                  <c:v>-14</c:v>
                </c:pt>
                <c:pt idx="2">
                  <c:v>-34</c:v>
                </c:pt>
                <c:pt idx="3">
                  <c:v>-10</c:v>
                </c:pt>
                <c:pt idx="5">
                  <c:v>-20</c:v>
                </c:pt>
                <c:pt idx="9">
                  <c:v>-20</c:v>
                </c:pt>
              </c:numCache>
            </c:numRef>
          </c:val>
          <c:extLst xmlns:c16r2="http://schemas.microsoft.com/office/drawing/2015/06/chart">
            <c:ext xmlns:c16="http://schemas.microsoft.com/office/drawing/2014/chart" uri="{C3380CC4-5D6E-409C-BE32-E72D297353CC}">
              <c16:uniqueId val="{0000000A-7649-42A1-983B-E467B7EB23FD}"/>
            </c:ext>
          </c:extLst>
        </c:ser>
        <c:ser>
          <c:idx val="11"/>
          <c:order val="11"/>
          <c:tx>
            <c:strRef>
              <c:f>Sheet6!$M$3:$M$4</c:f>
              <c:strCache>
                <c:ptCount val="1"/>
                <c:pt idx="0">
                  <c:v>Transport</c:v>
                </c:pt>
              </c:strCache>
            </c:strRef>
          </c:tx>
          <c:spPr>
            <a:solidFill>
              <a:schemeClr val="accent6">
                <a:lumMod val="60000"/>
              </a:schemeClr>
            </a:solidFill>
            <a:ln>
              <a:noFill/>
            </a:ln>
            <a:effectLst/>
          </c:spPr>
          <c:invertIfNegative val="0"/>
          <c:cat>
            <c:strRef>
              <c:f>Sheet6!$A$5:$A$17</c:f>
              <c:strCache>
                <c:ptCount val="12"/>
                <c:pt idx="0">
                  <c:v>09-May-16</c:v>
                </c:pt>
                <c:pt idx="1">
                  <c:v>10-May-16</c:v>
                </c:pt>
                <c:pt idx="2">
                  <c:v>11-May-16</c:v>
                </c:pt>
                <c:pt idx="3">
                  <c:v>12-May-16</c:v>
                </c:pt>
                <c:pt idx="4">
                  <c:v>13-May-16</c:v>
                </c:pt>
                <c:pt idx="5">
                  <c:v>14-May-16</c:v>
                </c:pt>
                <c:pt idx="6">
                  <c:v>15-May-16</c:v>
                </c:pt>
                <c:pt idx="7">
                  <c:v>16-May-16</c:v>
                </c:pt>
                <c:pt idx="8">
                  <c:v>17-May-16</c:v>
                </c:pt>
                <c:pt idx="9">
                  <c:v>18-May-16</c:v>
                </c:pt>
                <c:pt idx="10">
                  <c:v>19-May-16</c:v>
                </c:pt>
                <c:pt idx="11">
                  <c:v>20-May-16</c:v>
                </c:pt>
              </c:strCache>
            </c:strRef>
          </c:cat>
          <c:val>
            <c:numRef>
              <c:f>Sheet6!$M$5:$M$17</c:f>
              <c:numCache>
                <c:formatCode>General</c:formatCode>
                <c:ptCount val="12"/>
                <c:pt idx="9">
                  <c:v>-30</c:v>
                </c:pt>
                <c:pt idx="11">
                  <c:v>-200</c:v>
                </c:pt>
              </c:numCache>
            </c:numRef>
          </c:val>
          <c:extLst xmlns:c16r2="http://schemas.microsoft.com/office/drawing/2015/06/chart">
            <c:ext xmlns:c16="http://schemas.microsoft.com/office/drawing/2014/chart" uri="{C3380CC4-5D6E-409C-BE32-E72D297353CC}">
              <c16:uniqueId val="{0000000B-7649-42A1-983B-E467B7EB23FD}"/>
            </c:ext>
          </c:extLst>
        </c:ser>
        <c:dLbls>
          <c:showLegendKey val="0"/>
          <c:showVal val="0"/>
          <c:showCatName val="0"/>
          <c:showSerName val="0"/>
          <c:showPercent val="0"/>
          <c:showBubbleSize val="0"/>
        </c:dLbls>
        <c:gapWidth val="50"/>
        <c:overlap val="100"/>
        <c:axId val="419401544"/>
        <c:axId val="419401936"/>
      </c:barChart>
      <c:catAx>
        <c:axId val="419401544"/>
        <c:scaling>
          <c:orientation val="minMax"/>
        </c:scaling>
        <c:delete val="1"/>
        <c:axPos val="b"/>
        <c:numFmt formatCode="General" sourceLinked="1"/>
        <c:majorTickMark val="none"/>
        <c:minorTickMark val="none"/>
        <c:tickLblPos val="low"/>
        <c:crossAx val="419401936"/>
        <c:crosses val="autoZero"/>
        <c:auto val="1"/>
        <c:lblAlgn val="ctr"/>
        <c:lblOffset val="100"/>
        <c:noMultiLvlLbl val="0"/>
      </c:catAx>
      <c:valAx>
        <c:axId val="419401936"/>
        <c:scaling>
          <c:orientation val="minMax"/>
          <c:max val="12000"/>
          <c:min val="-1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401544"/>
        <c:crosses val="autoZero"/>
        <c:crossBetween val="between"/>
      </c:valAx>
      <c:spPr>
        <a:noFill/>
        <a:ln>
          <a:noFill/>
        </a:ln>
        <a:effectLst/>
      </c:spPr>
    </c:plotArea>
    <c:legend>
      <c:legendPos val="t"/>
      <c:layout>
        <c:manualLayout>
          <c:xMode val="edge"/>
          <c:yMode val="edge"/>
          <c:x val="6.7764622970323153E-6"/>
          <c:y val="4.9532033967871827E-3"/>
          <c:w val="0.99019587081916971"/>
          <c:h val="0.2233737782416661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[Basic data end March with class descriptions baki.xlsx]Sheet4!PivotTable2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500" b="1" i="1" baseline="0" dirty="0"/>
              <a:t>All</a:t>
            </a:r>
            <a:r>
              <a:rPr lang="en-GB" sz="1500" baseline="0" dirty="0"/>
              <a:t> </a:t>
            </a:r>
            <a:r>
              <a:rPr lang="en-GB" sz="1500" b="1" baseline="0" dirty="0"/>
              <a:t>transactions, farm labourer, mid-Feb to end-Mar</a:t>
            </a:r>
            <a:r>
              <a:rPr lang="en-GB" sz="1500" b="1" baseline="0"/>
              <a:t>, daily, (</a:t>
            </a:r>
            <a:r>
              <a:rPr lang="en-GB" sz="1500" baseline="0"/>
              <a:t>PPP$ 1.65 p/d, extreme poor)</a:t>
            </a:r>
            <a:endParaRPr lang="en-GB" sz="1500" dirty="0"/>
          </a:p>
        </c:rich>
      </c:tx>
      <c:layout>
        <c:manualLayout>
          <c:xMode val="edge"/>
          <c:yMode val="edge"/>
          <c:x val="0.12549186891793621"/>
          <c:y val="2.69337005851912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s>
    <c:plotArea>
      <c:layout>
        <c:manualLayout>
          <c:layoutTarget val="inner"/>
          <c:xMode val="edge"/>
          <c:yMode val="edge"/>
          <c:x val="5.2156135835317766E-2"/>
          <c:y val="0.30376453856222141"/>
          <c:w val="0.91696910692860345"/>
          <c:h val="0.56329078056028681"/>
        </c:manualLayout>
      </c:layout>
      <c:barChart>
        <c:barDir val="col"/>
        <c:grouping val="stacked"/>
        <c:varyColors val="0"/>
        <c:ser>
          <c:idx val="0"/>
          <c:order val="0"/>
          <c:tx>
            <c:strRef>
              <c:f>Sheet4!$B$3:$B$4</c:f>
              <c:strCache>
                <c:ptCount val="1"/>
                <c:pt idx="0">
                  <c:v>e-Fees</c:v>
                </c:pt>
              </c:strCache>
            </c:strRef>
          </c:tx>
          <c:spPr>
            <a:solidFill>
              <a:schemeClr val="accent1"/>
            </a:solidFill>
            <a:ln>
              <a:noFill/>
            </a:ln>
            <a:effectLst/>
          </c:spPr>
          <c:invertIfNegative val="0"/>
          <c:cat>
            <c:strRef>
              <c:f>Sheet4!$A$5:$A$48</c:f>
              <c:strCache>
                <c:ptCount val="43"/>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01-Mar</c:v>
                </c:pt>
                <c:pt idx="13">
                  <c:v>02-Mar</c:v>
                </c:pt>
                <c:pt idx="14">
                  <c:v>03-Mar</c:v>
                </c:pt>
                <c:pt idx="15">
                  <c:v>04-Mar</c:v>
                </c:pt>
                <c:pt idx="16">
                  <c:v>05-Mar</c:v>
                </c:pt>
                <c:pt idx="17">
                  <c:v>06-Mar</c:v>
                </c:pt>
                <c:pt idx="18">
                  <c:v>07-Mar</c:v>
                </c:pt>
                <c:pt idx="19">
                  <c:v>08-Mar</c:v>
                </c:pt>
                <c:pt idx="20">
                  <c:v>09-Mar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pt idx="42">
                  <c:v>31-Mar</c:v>
                </c:pt>
              </c:strCache>
            </c:strRef>
          </c:cat>
          <c:val>
            <c:numRef>
              <c:f>Sheet4!$B$5:$B$48</c:f>
              <c:numCache>
                <c:formatCode>General</c:formatCode>
                <c:ptCount val="43"/>
                <c:pt idx="23">
                  <c:v>-30</c:v>
                </c:pt>
                <c:pt idx="34">
                  <c:v>-70</c:v>
                </c:pt>
              </c:numCache>
            </c:numRef>
          </c:val>
          <c:extLst xmlns:c16r2="http://schemas.microsoft.com/office/drawing/2015/06/chart">
            <c:ext xmlns:c16="http://schemas.microsoft.com/office/drawing/2014/chart" uri="{C3380CC4-5D6E-409C-BE32-E72D297353CC}">
              <c16:uniqueId val="{00000000-05CD-4066-8057-D6B2314060E6}"/>
            </c:ext>
          </c:extLst>
        </c:ser>
        <c:ser>
          <c:idx val="1"/>
          <c:order val="1"/>
          <c:tx>
            <c:strRef>
              <c:f>Sheet4!$C$3:$C$4</c:f>
              <c:strCache>
                <c:ptCount val="1"/>
                <c:pt idx="0">
                  <c:v>e-Personal grooming</c:v>
                </c:pt>
              </c:strCache>
            </c:strRef>
          </c:tx>
          <c:spPr>
            <a:solidFill>
              <a:schemeClr val="accent2"/>
            </a:solidFill>
            <a:ln>
              <a:noFill/>
            </a:ln>
            <a:effectLst/>
          </c:spPr>
          <c:invertIfNegative val="0"/>
          <c:cat>
            <c:strRef>
              <c:f>Sheet4!$A$5:$A$48</c:f>
              <c:strCache>
                <c:ptCount val="43"/>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01-Mar</c:v>
                </c:pt>
                <c:pt idx="13">
                  <c:v>02-Mar</c:v>
                </c:pt>
                <c:pt idx="14">
                  <c:v>03-Mar</c:v>
                </c:pt>
                <c:pt idx="15">
                  <c:v>04-Mar</c:v>
                </c:pt>
                <c:pt idx="16">
                  <c:v>05-Mar</c:v>
                </c:pt>
                <c:pt idx="17">
                  <c:v>06-Mar</c:v>
                </c:pt>
                <c:pt idx="18">
                  <c:v>07-Mar</c:v>
                </c:pt>
                <c:pt idx="19">
                  <c:v>08-Mar</c:v>
                </c:pt>
                <c:pt idx="20">
                  <c:v>09-Mar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pt idx="42">
                  <c:v>31-Mar</c:v>
                </c:pt>
              </c:strCache>
            </c:strRef>
          </c:cat>
          <c:val>
            <c:numRef>
              <c:f>Sheet4!$C$5:$C$48</c:f>
              <c:numCache>
                <c:formatCode>General</c:formatCode>
                <c:ptCount val="43"/>
                <c:pt idx="10">
                  <c:v>-40</c:v>
                </c:pt>
              </c:numCache>
            </c:numRef>
          </c:val>
          <c:extLst xmlns:c16r2="http://schemas.microsoft.com/office/drawing/2015/06/chart">
            <c:ext xmlns:c16="http://schemas.microsoft.com/office/drawing/2014/chart" uri="{C3380CC4-5D6E-409C-BE32-E72D297353CC}">
              <c16:uniqueId val="{00000001-05CD-4066-8057-D6B2314060E6}"/>
            </c:ext>
          </c:extLst>
        </c:ser>
        <c:ser>
          <c:idx val="2"/>
          <c:order val="2"/>
          <c:tx>
            <c:strRef>
              <c:f>Sheet4!$D$3:$D$4</c:f>
              <c:strCache>
                <c:ptCount val="1"/>
                <c:pt idx="0">
                  <c:v>e-Phones &amp; airtime</c:v>
                </c:pt>
              </c:strCache>
            </c:strRef>
          </c:tx>
          <c:spPr>
            <a:solidFill>
              <a:schemeClr val="accent3"/>
            </a:solidFill>
            <a:ln>
              <a:noFill/>
            </a:ln>
            <a:effectLst/>
          </c:spPr>
          <c:invertIfNegative val="0"/>
          <c:cat>
            <c:strRef>
              <c:f>Sheet4!$A$5:$A$48</c:f>
              <c:strCache>
                <c:ptCount val="43"/>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01-Mar</c:v>
                </c:pt>
                <c:pt idx="13">
                  <c:v>02-Mar</c:v>
                </c:pt>
                <c:pt idx="14">
                  <c:v>03-Mar</c:v>
                </c:pt>
                <c:pt idx="15">
                  <c:v>04-Mar</c:v>
                </c:pt>
                <c:pt idx="16">
                  <c:v>05-Mar</c:v>
                </c:pt>
                <c:pt idx="17">
                  <c:v>06-Mar</c:v>
                </c:pt>
                <c:pt idx="18">
                  <c:v>07-Mar</c:v>
                </c:pt>
                <c:pt idx="19">
                  <c:v>08-Mar</c:v>
                </c:pt>
                <c:pt idx="20">
                  <c:v>09-Mar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pt idx="42">
                  <c:v>31-Mar</c:v>
                </c:pt>
              </c:strCache>
            </c:strRef>
          </c:cat>
          <c:val>
            <c:numRef>
              <c:f>Sheet4!$D$5:$D$48</c:f>
              <c:numCache>
                <c:formatCode>General</c:formatCode>
                <c:ptCount val="43"/>
                <c:pt idx="1">
                  <c:v>-20</c:v>
                </c:pt>
                <c:pt idx="13">
                  <c:v>-20</c:v>
                </c:pt>
                <c:pt idx="15">
                  <c:v>-20</c:v>
                </c:pt>
                <c:pt idx="16">
                  <c:v>-20</c:v>
                </c:pt>
                <c:pt idx="18">
                  <c:v>-20</c:v>
                </c:pt>
                <c:pt idx="20">
                  <c:v>-20</c:v>
                </c:pt>
                <c:pt idx="22">
                  <c:v>-40</c:v>
                </c:pt>
                <c:pt idx="23">
                  <c:v>-29</c:v>
                </c:pt>
                <c:pt idx="28">
                  <c:v>-20</c:v>
                </c:pt>
                <c:pt idx="31">
                  <c:v>-20</c:v>
                </c:pt>
                <c:pt idx="34">
                  <c:v>-20</c:v>
                </c:pt>
                <c:pt idx="37">
                  <c:v>-20</c:v>
                </c:pt>
                <c:pt idx="39">
                  <c:v>-20</c:v>
                </c:pt>
                <c:pt idx="41">
                  <c:v>-20</c:v>
                </c:pt>
              </c:numCache>
            </c:numRef>
          </c:val>
          <c:extLst xmlns:c16r2="http://schemas.microsoft.com/office/drawing/2015/06/chart">
            <c:ext xmlns:c16="http://schemas.microsoft.com/office/drawing/2014/chart" uri="{C3380CC4-5D6E-409C-BE32-E72D297353CC}">
              <c16:uniqueId val="{00000002-05CD-4066-8057-D6B2314060E6}"/>
            </c:ext>
          </c:extLst>
        </c:ser>
        <c:ser>
          <c:idx val="3"/>
          <c:order val="3"/>
          <c:tx>
            <c:strRef>
              <c:f>Sheet4!$E$3:$E$4</c:f>
              <c:strCache>
                <c:ptCount val="1"/>
                <c:pt idx="0">
                  <c:v>e-Toiletries</c:v>
                </c:pt>
              </c:strCache>
            </c:strRef>
          </c:tx>
          <c:spPr>
            <a:solidFill>
              <a:schemeClr val="accent4"/>
            </a:solidFill>
            <a:ln>
              <a:noFill/>
            </a:ln>
            <a:effectLst/>
          </c:spPr>
          <c:invertIfNegative val="0"/>
          <c:cat>
            <c:strRef>
              <c:f>Sheet4!$A$5:$A$48</c:f>
              <c:strCache>
                <c:ptCount val="43"/>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01-Mar</c:v>
                </c:pt>
                <c:pt idx="13">
                  <c:v>02-Mar</c:v>
                </c:pt>
                <c:pt idx="14">
                  <c:v>03-Mar</c:v>
                </c:pt>
                <c:pt idx="15">
                  <c:v>04-Mar</c:v>
                </c:pt>
                <c:pt idx="16">
                  <c:v>05-Mar</c:v>
                </c:pt>
                <c:pt idx="17">
                  <c:v>06-Mar</c:v>
                </c:pt>
                <c:pt idx="18">
                  <c:v>07-Mar</c:v>
                </c:pt>
                <c:pt idx="19">
                  <c:v>08-Mar</c:v>
                </c:pt>
                <c:pt idx="20">
                  <c:v>09-Mar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pt idx="42">
                  <c:v>31-Mar</c:v>
                </c:pt>
              </c:strCache>
            </c:strRef>
          </c:cat>
          <c:val>
            <c:numRef>
              <c:f>Sheet4!$E$5:$E$48</c:f>
              <c:numCache>
                <c:formatCode>General</c:formatCode>
                <c:ptCount val="43"/>
                <c:pt idx="29">
                  <c:v>-10</c:v>
                </c:pt>
                <c:pt idx="31">
                  <c:v>-49</c:v>
                </c:pt>
              </c:numCache>
            </c:numRef>
          </c:val>
          <c:extLst xmlns:c16r2="http://schemas.microsoft.com/office/drawing/2015/06/chart">
            <c:ext xmlns:c16="http://schemas.microsoft.com/office/drawing/2014/chart" uri="{C3380CC4-5D6E-409C-BE32-E72D297353CC}">
              <c16:uniqueId val="{00000003-05CD-4066-8057-D6B2314060E6}"/>
            </c:ext>
          </c:extLst>
        </c:ser>
        <c:ser>
          <c:idx val="4"/>
          <c:order val="4"/>
          <c:tx>
            <c:strRef>
              <c:f>Sheet4!$F$3:$F$4</c:f>
              <c:strCache>
                <c:ptCount val="1"/>
                <c:pt idx="0">
                  <c:v>e-Transportation</c:v>
                </c:pt>
              </c:strCache>
            </c:strRef>
          </c:tx>
          <c:spPr>
            <a:solidFill>
              <a:schemeClr val="accent5"/>
            </a:solidFill>
            <a:ln>
              <a:noFill/>
            </a:ln>
            <a:effectLst/>
          </c:spPr>
          <c:invertIfNegative val="0"/>
          <c:cat>
            <c:strRef>
              <c:f>Sheet4!$A$5:$A$48</c:f>
              <c:strCache>
                <c:ptCount val="43"/>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01-Mar</c:v>
                </c:pt>
                <c:pt idx="13">
                  <c:v>02-Mar</c:v>
                </c:pt>
                <c:pt idx="14">
                  <c:v>03-Mar</c:v>
                </c:pt>
                <c:pt idx="15">
                  <c:v>04-Mar</c:v>
                </c:pt>
                <c:pt idx="16">
                  <c:v>05-Mar</c:v>
                </c:pt>
                <c:pt idx="17">
                  <c:v>06-Mar</c:v>
                </c:pt>
                <c:pt idx="18">
                  <c:v>07-Mar</c:v>
                </c:pt>
                <c:pt idx="19">
                  <c:v>08-Mar</c:v>
                </c:pt>
                <c:pt idx="20">
                  <c:v>09-Mar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pt idx="42">
                  <c:v>31-Mar</c:v>
                </c:pt>
              </c:strCache>
            </c:strRef>
          </c:cat>
          <c:val>
            <c:numRef>
              <c:f>Sheet4!$F$5:$F$48</c:f>
              <c:numCache>
                <c:formatCode>General</c:formatCode>
                <c:ptCount val="43"/>
                <c:pt idx="5">
                  <c:v>-30</c:v>
                </c:pt>
                <c:pt idx="10">
                  <c:v>-30</c:v>
                </c:pt>
              </c:numCache>
            </c:numRef>
          </c:val>
          <c:extLst xmlns:c16r2="http://schemas.microsoft.com/office/drawing/2015/06/chart">
            <c:ext xmlns:c16="http://schemas.microsoft.com/office/drawing/2014/chart" uri="{C3380CC4-5D6E-409C-BE32-E72D297353CC}">
              <c16:uniqueId val="{00000004-05CD-4066-8057-D6B2314060E6}"/>
            </c:ext>
          </c:extLst>
        </c:ser>
        <c:ser>
          <c:idx val="5"/>
          <c:order val="5"/>
          <c:tx>
            <c:strRef>
              <c:f>Sheet4!$G$3:$G$4</c:f>
              <c:strCache>
                <c:ptCount val="1"/>
                <c:pt idx="0">
                  <c:v>e-Treats and tobacco</c:v>
                </c:pt>
              </c:strCache>
            </c:strRef>
          </c:tx>
          <c:spPr>
            <a:solidFill>
              <a:schemeClr val="accent6"/>
            </a:solidFill>
            <a:ln>
              <a:noFill/>
            </a:ln>
            <a:effectLst/>
          </c:spPr>
          <c:invertIfNegative val="0"/>
          <c:cat>
            <c:strRef>
              <c:f>Sheet4!$A$5:$A$48</c:f>
              <c:strCache>
                <c:ptCount val="43"/>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01-Mar</c:v>
                </c:pt>
                <c:pt idx="13">
                  <c:v>02-Mar</c:v>
                </c:pt>
                <c:pt idx="14">
                  <c:v>03-Mar</c:v>
                </c:pt>
                <c:pt idx="15">
                  <c:v>04-Mar</c:v>
                </c:pt>
                <c:pt idx="16">
                  <c:v>05-Mar</c:v>
                </c:pt>
                <c:pt idx="17">
                  <c:v>06-Mar</c:v>
                </c:pt>
                <c:pt idx="18">
                  <c:v>07-Mar</c:v>
                </c:pt>
                <c:pt idx="19">
                  <c:v>08-Mar</c:v>
                </c:pt>
                <c:pt idx="20">
                  <c:v>09-Mar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pt idx="42">
                  <c:v>31-Mar</c:v>
                </c:pt>
              </c:strCache>
            </c:strRef>
          </c:cat>
          <c:val>
            <c:numRef>
              <c:f>Sheet4!$G$5:$G$48</c:f>
              <c:numCache>
                <c:formatCode>General</c:formatCode>
                <c:ptCount val="43"/>
                <c:pt idx="1">
                  <c:v>-20</c:v>
                </c:pt>
                <c:pt idx="2">
                  <c:v>-10</c:v>
                </c:pt>
                <c:pt idx="3">
                  <c:v>-10</c:v>
                </c:pt>
                <c:pt idx="4">
                  <c:v>-20</c:v>
                </c:pt>
                <c:pt idx="5">
                  <c:v>-10</c:v>
                </c:pt>
                <c:pt idx="6">
                  <c:v>-24</c:v>
                </c:pt>
                <c:pt idx="7">
                  <c:v>-17</c:v>
                </c:pt>
                <c:pt idx="8">
                  <c:v>-20</c:v>
                </c:pt>
                <c:pt idx="9">
                  <c:v>-30</c:v>
                </c:pt>
                <c:pt idx="11">
                  <c:v>-10</c:v>
                </c:pt>
                <c:pt idx="13">
                  <c:v>-10</c:v>
                </c:pt>
                <c:pt idx="14">
                  <c:v>-15</c:v>
                </c:pt>
                <c:pt idx="15">
                  <c:v>-10</c:v>
                </c:pt>
                <c:pt idx="16">
                  <c:v>-10</c:v>
                </c:pt>
                <c:pt idx="17">
                  <c:v>-10</c:v>
                </c:pt>
                <c:pt idx="18">
                  <c:v>-10</c:v>
                </c:pt>
                <c:pt idx="19">
                  <c:v>-20</c:v>
                </c:pt>
                <c:pt idx="21">
                  <c:v>-10</c:v>
                </c:pt>
                <c:pt idx="22">
                  <c:v>-8</c:v>
                </c:pt>
                <c:pt idx="23">
                  <c:v>-10</c:v>
                </c:pt>
                <c:pt idx="24">
                  <c:v>-10</c:v>
                </c:pt>
                <c:pt idx="25">
                  <c:v>-17</c:v>
                </c:pt>
                <c:pt idx="26">
                  <c:v>-12</c:v>
                </c:pt>
                <c:pt idx="29">
                  <c:v>-12</c:v>
                </c:pt>
                <c:pt idx="30">
                  <c:v>-15</c:v>
                </c:pt>
                <c:pt idx="31">
                  <c:v>-10</c:v>
                </c:pt>
                <c:pt idx="32">
                  <c:v>-20</c:v>
                </c:pt>
                <c:pt idx="34">
                  <c:v>-20</c:v>
                </c:pt>
                <c:pt idx="35">
                  <c:v>-16</c:v>
                </c:pt>
                <c:pt idx="37">
                  <c:v>-10</c:v>
                </c:pt>
                <c:pt idx="38">
                  <c:v>-10</c:v>
                </c:pt>
                <c:pt idx="41">
                  <c:v>-10</c:v>
                </c:pt>
              </c:numCache>
            </c:numRef>
          </c:val>
          <c:extLst xmlns:c16r2="http://schemas.microsoft.com/office/drawing/2015/06/chart">
            <c:ext xmlns:c16="http://schemas.microsoft.com/office/drawing/2014/chart" uri="{C3380CC4-5D6E-409C-BE32-E72D297353CC}">
              <c16:uniqueId val="{00000005-05CD-4066-8057-D6B2314060E6}"/>
            </c:ext>
          </c:extLst>
        </c:ser>
        <c:ser>
          <c:idx val="6"/>
          <c:order val="6"/>
          <c:tx>
            <c:strRef>
              <c:f>Sheet4!$H$3:$H$4</c:f>
              <c:strCache>
                <c:ptCount val="1"/>
                <c:pt idx="0">
                  <c:v>fe-Loan repayment</c:v>
                </c:pt>
              </c:strCache>
            </c:strRef>
          </c:tx>
          <c:spPr>
            <a:solidFill>
              <a:schemeClr val="accent1">
                <a:lumMod val="60000"/>
              </a:schemeClr>
            </a:solidFill>
            <a:ln>
              <a:noFill/>
            </a:ln>
            <a:effectLst/>
          </c:spPr>
          <c:invertIfNegative val="0"/>
          <c:cat>
            <c:strRef>
              <c:f>Sheet4!$A$5:$A$48</c:f>
              <c:strCache>
                <c:ptCount val="43"/>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01-Mar</c:v>
                </c:pt>
                <c:pt idx="13">
                  <c:v>02-Mar</c:v>
                </c:pt>
                <c:pt idx="14">
                  <c:v>03-Mar</c:v>
                </c:pt>
                <c:pt idx="15">
                  <c:v>04-Mar</c:v>
                </c:pt>
                <c:pt idx="16">
                  <c:v>05-Mar</c:v>
                </c:pt>
                <c:pt idx="17">
                  <c:v>06-Mar</c:v>
                </c:pt>
                <c:pt idx="18">
                  <c:v>07-Mar</c:v>
                </c:pt>
                <c:pt idx="19">
                  <c:v>08-Mar</c:v>
                </c:pt>
                <c:pt idx="20">
                  <c:v>09-Mar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pt idx="42">
                  <c:v>31-Mar</c:v>
                </c:pt>
              </c:strCache>
            </c:strRef>
          </c:cat>
          <c:val>
            <c:numRef>
              <c:f>Sheet4!$H$5:$H$48</c:f>
              <c:numCache>
                <c:formatCode>General</c:formatCode>
                <c:ptCount val="43"/>
                <c:pt idx="3">
                  <c:v>-1000</c:v>
                </c:pt>
                <c:pt idx="5">
                  <c:v>-1000</c:v>
                </c:pt>
              </c:numCache>
            </c:numRef>
          </c:val>
          <c:extLst xmlns:c16r2="http://schemas.microsoft.com/office/drawing/2015/06/chart">
            <c:ext xmlns:c16="http://schemas.microsoft.com/office/drawing/2014/chart" uri="{C3380CC4-5D6E-409C-BE32-E72D297353CC}">
              <c16:uniqueId val="{00000006-05CD-4066-8057-D6B2314060E6}"/>
            </c:ext>
          </c:extLst>
        </c:ser>
        <c:ser>
          <c:idx val="7"/>
          <c:order val="7"/>
          <c:tx>
            <c:strRef>
              <c:f>Sheet4!$I$3:$I$4</c:f>
              <c:strCache>
                <c:ptCount val="1"/>
                <c:pt idx="0">
                  <c:v>gi-Diary reward</c:v>
                </c:pt>
              </c:strCache>
            </c:strRef>
          </c:tx>
          <c:spPr>
            <a:solidFill>
              <a:schemeClr val="accent2">
                <a:lumMod val="60000"/>
              </a:schemeClr>
            </a:solidFill>
            <a:ln>
              <a:noFill/>
            </a:ln>
            <a:effectLst/>
          </c:spPr>
          <c:invertIfNegative val="0"/>
          <c:cat>
            <c:strRef>
              <c:f>Sheet4!$A$5:$A$48</c:f>
              <c:strCache>
                <c:ptCount val="43"/>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01-Mar</c:v>
                </c:pt>
                <c:pt idx="13">
                  <c:v>02-Mar</c:v>
                </c:pt>
                <c:pt idx="14">
                  <c:v>03-Mar</c:v>
                </c:pt>
                <c:pt idx="15">
                  <c:v>04-Mar</c:v>
                </c:pt>
                <c:pt idx="16">
                  <c:v>05-Mar</c:v>
                </c:pt>
                <c:pt idx="17">
                  <c:v>06-Mar</c:v>
                </c:pt>
                <c:pt idx="18">
                  <c:v>07-Mar</c:v>
                </c:pt>
                <c:pt idx="19">
                  <c:v>08-Mar</c:v>
                </c:pt>
                <c:pt idx="20">
                  <c:v>09-Mar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pt idx="42">
                  <c:v>31-Mar</c:v>
                </c:pt>
              </c:strCache>
            </c:strRef>
          </c:cat>
          <c:val>
            <c:numRef>
              <c:f>Sheet4!$I$5:$I$48</c:f>
              <c:numCache>
                <c:formatCode>General</c:formatCode>
                <c:ptCount val="43"/>
                <c:pt idx="11">
                  <c:v>200</c:v>
                </c:pt>
                <c:pt idx="42">
                  <c:v>400</c:v>
                </c:pt>
              </c:numCache>
            </c:numRef>
          </c:val>
          <c:extLst xmlns:c16r2="http://schemas.microsoft.com/office/drawing/2015/06/chart">
            <c:ext xmlns:c16="http://schemas.microsoft.com/office/drawing/2014/chart" uri="{C3380CC4-5D6E-409C-BE32-E72D297353CC}">
              <c16:uniqueId val="{00000007-05CD-4066-8057-D6B2314060E6}"/>
            </c:ext>
          </c:extLst>
        </c:ser>
        <c:ser>
          <c:idx val="8"/>
          <c:order val="8"/>
          <c:tx>
            <c:strRef>
              <c:f>Sheet4!$J$3:$J$4</c:f>
              <c:strCache>
                <c:ptCount val="1"/>
                <c:pt idx="0">
                  <c:v>i-Wages</c:v>
                </c:pt>
              </c:strCache>
            </c:strRef>
          </c:tx>
          <c:spPr>
            <a:solidFill>
              <a:schemeClr val="accent3">
                <a:lumMod val="60000"/>
              </a:schemeClr>
            </a:solidFill>
            <a:ln>
              <a:noFill/>
            </a:ln>
            <a:effectLst/>
          </c:spPr>
          <c:invertIfNegative val="0"/>
          <c:cat>
            <c:strRef>
              <c:f>Sheet4!$A$5:$A$48</c:f>
              <c:strCache>
                <c:ptCount val="43"/>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01-Mar</c:v>
                </c:pt>
                <c:pt idx="13">
                  <c:v>02-Mar</c:v>
                </c:pt>
                <c:pt idx="14">
                  <c:v>03-Mar</c:v>
                </c:pt>
                <c:pt idx="15">
                  <c:v>04-Mar</c:v>
                </c:pt>
                <c:pt idx="16">
                  <c:v>05-Mar</c:v>
                </c:pt>
                <c:pt idx="17">
                  <c:v>06-Mar</c:v>
                </c:pt>
                <c:pt idx="18">
                  <c:v>07-Mar</c:v>
                </c:pt>
                <c:pt idx="19">
                  <c:v>08-Mar</c:v>
                </c:pt>
                <c:pt idx="20">
                  <c:v>09-Mar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pt idx="42">
                  <c:v>31-Mar</c:v>
                </c:pt>
              </c:strCache>
            </c:strRef>
          </c:cat>
          <c:val>
            <c:numRef>
              <c:f>Sheet4!$J$5:$J$48</c:f>
              <c:numCache>
                <c:formatCode>General</c:formatCode>
                <c:ptCount val="43"/>
                <c:pt idx="0">
                  <c:v>0</c:v>
                </c:pt>
                <c:pt idx="1">
                  <c:v>300</c:v>
                </c:pt>
                <c:pt idx="3">
                  <c:v>600</c:v>
                </c:pt>
                <c:pt idx="5">
                  <c:v>4000</c:v>
                </c:pt>
                <c:pt idx="12">
                  <c:v>0</c:v>
                </c:pt>
                <c:pt idx="23">
                  <c:v>1300</c:v>
                </c:pt>
                <c:pt idx="27">
                  <c:v>0</c:v>
                </c:pt>
                <c:pt idx="31">
                  <c:v>500</c:v>
                </c:pt>
                <c:pt idx="33">
                  <c:v>0</c:v>
                </c:pt>
                <c:pt idx="34">
                  <c:v>2500</c:v>
                </c:pt>
                <c:pt idx="36">
                  <c:v>0</c:v>
                </c:pt>
                <c:pt idx="40">
                  <c:v>0</c:v>
                </c:pt>
              </c:numCache>
            </c:numRef>
          </c:val>
          <c:extLst xmlns:c16r2="http://schemas.microsoft.com/office/drawing/2015/06/chart">
            <c:ext xmlns:c16="http://schemas.microsoft.com/office/drawing/2014/chart" uri="{C3380CC4-5D6E-409C-BE32-E72D297353CC}">
              <c16:uniqueId val="{00000008-05CD-4066-8057-D6B2314060E6}"/>
            </c:ext>
          </c:extLst>
        </c:ser>
        <c:ser>
          <c:idx val="9"/>
          <c:order val="9"/>
          <c:tx>
            <c:strRef>
              <c:f>Sheet4!$K$3:$K$4</c:f>
              <c:strCache>
                <c:ptCount val="1"/>
                <c:pt idx="0">
                  <c:v>te-Transfer to household</c:v>
                </c:pt>
              </c:strCache>
            </c:strRef>
          </c:tx>
          <c:spPr>
            <a:solidFill>
              <a:schemeClr val="accent4">
                <a:lumMod val="60000"/>
              </a:schemeClr>
            </a:solidFill>
            <a:ln>
              <a:noFill/>
            </a:ln>
            <a:effectLst/>
          </c:spPr>
          <c:invertIfNegative val="0"/>
          <c:cat>
            <c:strRef>
              <c:f>Sheet4!$A$5:$A$48</c:f>
              <c:strCache>
                <c:ptCount val="43"/>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01-Mar</c:v>
                </c:pt>
                <c:pt idx="13">
                  <c:v>02-Mar</c:v>
                </c:pt>
                <c:pt idx="14">
                  <c:v>03-Mar</c:v>
                </c:pt>
                <c:pt idx="15">
                  <c:v>04-Mar</c:v>
                </c:pt>
                <c:pt idx="16">
                  <c:v>05-Mar</c:v>
                </c:pt>
                <c:pt idx="17">
                  <c:v>06-Mar</c:v>
                </c:pt>
                <c:pt idx="18">
                  <c:v>07-Mar</c:v>
                </c:pt>
                <c:pt idx="19">
                  <c:v>08-Mar</c:v>
                </c:pt>
                <c:pt idx="20">
                  <c:v>09-Mar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pt idx="42">
                  <c:v>31-Mar</c:v>
                </c:pt>
              </c:strCache>
            </c:strRef>
          </c:cat>
          <c:val>
            <c:numRef>
              <c:f>Sheet4!$K$5:$K$48</c:f>
              <c:numCache>
                <c:formatCode>General</c:formatCode>
                <c:ptCount val="43"/>
                <c:pt idx="5">
                  <c:v>-3000</c:v>
                </c:pt>
                <c:pt idx="23">
                  <c:v>-1300</c:v>
                </c:pt>
                <c:pt idx="34">
                  <c:v>-3300</c:v>
                </c:pt>
              </c:numCache>
            </c:numRef>
          </c:val>
          <c:extLst xmlns:c16r2="http://schemas.microsoft.com/office/drawing/2015/06/chart">
            <c:ext xmlns:c16="http://schemas.microsoft.com/office/drawing/2014/chart" uri="{C3380CC4-5D6E-409C-BE32-E72D297353CC}">
              <c16:uniqueId val="{00000009-05CD-4066-8057-D6B2314060E6}"/>
            </c:ext>
          </c:extLst>
        </c:ser>
        <c:dLbls>
          <c:showLegendKey val="0"/>
          <c:showVal val="0"/>
          <c:showCatName val="0"/>
          <c:showSerName val="0"/>
          <c:showPercent val="0"/>
          <c:showBubbleSize val="0"/>
        </c:dLbls>
        <c:gapWidth val="25"/>
        <c:overlap val="100"/>
        <c:axId val="419403112"/>
        <c:axId val="419403504"/>
      </c:barChart>
      <c:dateAx>
        <c:axId val="419403112"/>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19403504"/>
        <c:crosses val="autoZero"/>
        <c:auto val="0"/>
        <c:lblOffset val="100"/>
        <c:baseTimeUnit val="days"/>
        <c:majorUnit val="1"/>
      </c:dateAx>
      <c:valAx>
        <c:axId val="419403504"/>
        <c:scaling>
          <c:orientation val="minMax"/>
          <c:max val="4000"/>
          <c:min val="-4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19403112"/>
        <c:crosses val="autoZero"/>
        <c:crossBetween val="between"/>
      </c:valAx>
      <c:spPr>
        <a:noFill/>
        <a:ln>
          <a:noFill/>
        </a:ln>
        <a:effectLst/>
      </c:spPr>
    </c:plotArea>
    <c:plotVisOnly val="1"/>
    <c:dispBlanksAs val="gap"/>
    <c:showDLblsOverMax val="0"/>
  </c:chart>
  <c:spPr>
    <a:solidFill>
      <a:schemeClr val="accent1">
        <a:lumMod val="40000"/>
        <a:lumOff val="60000"/>
      </a:schemeClr>
    </a:solidFill>
    <a:ln w="9525" cap="flat" cmpd="sng" algn="ctr">
      <a:noFill/>
      <a:round/>
    </a:ln>
    <a:effectLst/>
  </c:spPr>
  <c:txPr>
    <a:bodyPr/>
    <a:lstStyle/>
    <a:p>
      <a:pPr>
        <a:defRPr/>
      </a:pPr>
      <a:endParaRPr lang="en-US"/>
    </a:p>
  </c:txPr>
  <c:externalData r:id="rId3">
    <c:autoUpdate val="0"/>
  </c:externalData>
  <c:userShapes r:id="rId4"/>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[Basic data end April for analysis.xlsx]Sheet8!PivotTable5</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6"/>
          </a:solidFill>
          <a:ln>
            <a:noFill/>
          </a:ln>
          <a:effectLst/>
        </c:spPr>
      </c:pivotFmt>
      <c:pivotFmt>
        <c:idx val="3"/>
        <c:spPr>
          <a:solidFill>
            <a:srgbClr val="FF0000"/>
          </a:solidFill>
          <a:ln>
            <a:noFill/>
          </a:ln>
          <a:effectLst/>
        </c:spPr>
      </c:pivotFmt>
      <c:pivotFmt>
        <c:idx val="4"/>
        <c:spPr>
          <a:solidFill>
            <a:srgbClr val="FF0000"/>
          </a:solidFill>
          <a:ln>
            <a:noFill/>
          </a:ln>
          <a:effectLst/>
        </c:spPr>
      </c:pivotFmt>
      <c:pivotFmt>
        <c:idx val="5"/>
        <c:spPr>
          <a:solidFill>
            <a:srgbClr val="FF0000"/>
          </a:solidFill>
          <a:ln>
            <a:noFill/>
          </a:ln>
          <a:effectLst/>
        </c:spPr>
      </c:pivotFmt>
      <c:pivotFmt>
        <c:idx val="6"/>
        <c:spPr>
          <a:solidFill>
            <a:srgbClr val="FF0000"/>
          </a:solidFill>
          <a:ln>
            <a:noFill/>
          </a:ln>
          <a:effectLst/>
        </c:spPr>
        <c:marker>
          <c:symbol val="none"/>
        </c:marker>
      </c:pivotFmt>
      <c:pivotFmt>
        <c:idx val="7"/>
        <c:spPr>
          <a:solidFill>
            <a:schemeClr val="accent6"/>
          </a:solidFill>
          <a:ln>
            <a:noFill/>
          </a:ln>
          <a:effectLst/>
        </c:spPr>
        <c:marker>
          <c:symbol val="none"/>
        </c:marker>
      </c:pivotFmt>
      <c:pivotFmt>
        <c:idx val="8"/>
        <c:spPr>
          <a:solidFill>
            <a:srgbClr val="FF0000"/>
          </a:solidFill>
          <a:ln>
            <a:noFill/>
          </a:ln>
          <a:effectLst/>
        </c:spPr>
        <c:marker>
          <c:symbol val="none"/>
        </c:marker>
      </c:pivotFmt>
      <c:pivotFmt>
        <c:idx val="9"/>
        <c:spPr>
          <a:solidFill>
            <a:schemeClr val="accent6"/>
          </a:solidFill>
          <a:ln>
            <a:noFill/>
          </a:ln>
          <a:effectLst/>
        </c:spPr>
        <c:marker>
          <c:symbol val="none"/>
        </c:marker>
      </c:pivotFmt>
    </c:pivotFmts>
    <c:plotArea>
      <c:layout>
        <c:manualLayout>
          <c:layoutTarget val="inner"/>
          <c:xMode val="edge"/>
          <c:yMode val="edge"/>
          <c:x val="0.11223381452318461"/>
          <c:y val="2.5428331875182269E-2"/>
          <c:w val="0.85721062992125985"/>
          <c:h val="0.74731773111694366"/>
        </c:manualLayout>
      </c:layout>
      <c:barChart>
        <c:barDir val="col"/>
        <c:grouping val="stacked"/>
        <c:varyColors val="0"/>
        <c:ser>
          <c:idx val="0"/>
          <c:order val="0"/>
          <c:tx>
            <c:strRef>
              <c:f>Sheet8!$B$3:$B$4</c:f>
              <c:strCache>
                <c:ptCount val="1"/>
                <c:pt idx="0">
                  <c:v>Buying stock for shop</c:v>
                </c:pt>
              </c:strCache>
            </c:strRef>
          </c:tx>
          <c:spPr>
            <a:solidFill>
              <a:srgbClr val="FF0000"/>
            </a:solidFill>
            <a:ln>
              <a:noFill/>
            </a:ln>
            <a:effectLst/>
          </c:spPr>
          <c:invertIfNegative val="0"/>
          <c:cat>
            <c:strRef>
              <c:f>Sheet8!$A$5:$A$95</c:f>
              <c:strCache>
                <c:ptCount val="90"/>
                <c:pt idx="0">
                  <c:v>01-Feb</c:v>
                </c:pt>
                <c:pt idx="1">
                  <c:v>02-Feb</c:v>
                </c:pt>
                <c:pt idx="2">
                  <c:v>03-Feb</c:v>
                </c:pt>
                <c:pt idx="3">
                  <c:v>04-Feb</c:v>
                </c:pt>
                <c:pt idx="4">
                  <c:v>05-Feb</c:v>
                </c:pt>
                <c:pt idx="5">
                  <c:v>06-Feb</c:v>
                </c:pt>
                <c:pt idx="6">
                  <c:v>07-Feb</c:v>
                </c:pt>
                <c:pt idx="7">
                  <c:v>08-Feb</c:v>
                </c:pt>
                <c:pt idx="8">
                  <c:v>09-Feb</c:v>
                </c:pt>
                <c:pt idx="9">
                  <c:v>10-Feb</c:v>
                </c:pt>
                <c:pt idx="10">
                  <c:v>11-Feb</c:v>
                </c:pt>
                <c:pt idx="11">
                  <c:v>12-Feb</c:v>
                </c:pt>
                <c:pt idx="12">
                  <c:v>13-Feb</c:v>
                </c:pt>
                <c:pt idx="13">
                  <c:v>14-Feb</c:v>
                </c:pt>
                <c:pt idx="14">
                  <c:v>15-Feb</c:v>
                </c:pt>
                <c:pt idx="15">
                  <c:v>16-Feb</c:v>
                </c:pt>
                <c:pt idx="16">
                  <c:v>17-Feb</c:v>
                </c:pt>
                <c:pt idx="17">
                  <c:v>18-Feb</c:v>
                </c:pt>
                <c:pt idx="18">
                  <c:v>19-Feb</c:v>
                </c:pt>
                <c:pt idx="19">
                  <c:v>20-Feb</c:v>
                </c:pt>
                <c:pt idx="20">
                  <c:v>21-Feb</c:v>
                </c:pt>
                <c:pt idx="21">
                  <c:v>22-Feb</c:v>
                </c:pt>
                <c:pt idx="22">
                  <c:v>23-Feb</c:v>
                </c:pt>
                <c:pt idx="23">
                  <c:v>24-Feb</c:v>
                </c:pt>
                <c:pt idx="24">
                  <c:v>25-Feb</c:v>
                </c:pt>
                <c:pt idx="25">
                  <c:v>26-Feb</c:v>
                </c:pt>
                <c:pt idx="26">
                  <c:v>27-Feb</c:v>
                </c:pt>
                <c:pt idx="27">
                  <c:v>28-Feb</c:v>
                </c:pt>
                <c:pt idx="28">
                  <c:v>29-Feb</c:v>
                </c:pt>
                <c:pt idx="29">
                  <c:v>01-Mar</c:v>
                </c:pt>
                <c:pt idx="30">
                  <c:v>02-Mar</c:v>
                </c:pt>
                <c:pt idx="31">
                  <c:v>03-Mar</c:v>
                </c:pt>
                <c:pt idx="32">
                  <c:v>04-Mar</c:v>
                </c:pt>
                <c:pt idx="33">
                  <c:v>05-Mar</c:v>
                </c:pt>
                <c:pt idx="34">
                  <c:v>06-Mar</c:v>
                </c:pt>
                <c:pt idx="35">
                  <c:v>07-Mar</c:v>
                </c:pt>
                <c:pt idx="36">
                  <c:v>08-Mar</c:v>
                </c:pt>
                <c:pt idx="37">
                  <c:v>09-Mar</c:v>
                </c:pt>
                <c:pt idx="38">
                  <c:v>10-Mar</c:v>
                </c:pt>
                <c:pt idx="39">
                  <c:v>11-Mar</c:v>
                </c:pt>
                <c:pt idx="40">
                  <c:v>12-Mar</c:v>
                </c:pt>
                <c:pt idx="41">
                  <c:v>13-Mar</c:v>
                </c:pt>
                <c:pt idx="42">
                  <c:v>14-Mar</c:v>
                </c:pt>
                <c:pt idx="43">
                  <c:v>15-Mar</c:v>
                </c:pt>
                <c:pt idx="44">
                  <c:v>16-Mar</c:v>
                </c:pt>
                <c:pt idx="45">
                  <c:v>17-Mar</c:v>
                </c:pt>
                <c:pt idx="46">
                  <c:v>18-Mar</c:v>
                </c:pt>
                <c:pt idx="47">
                  <c:v>19-Mar</c:v>
                </c:pt>
                <c:pt idx="48">
                  <c:v>20-Mar</c:v>
                </c:pt>
                <c:pt idx="49">
                  <c:v>21-Mar</c:v>
                </c:pt>
                <c:pt idx="50">
                  <c:v>22-Mar</c:v>
                </c:pt>
                <c:pt idx="51">
                  <c:v>23-Mar</c:v>
                </c:pt>
                <c:pt idx="52">
                  <c:v>24-Mar</c:v>
                </c:pt>
                <c:pt idx="53">
                  <c:v>25-Mar</c:v>
                </c:pt>
                <c:pt idx="54">
                  <c:v>26-Mar</c:v>
                </c:pt>
                <c:pt idx="55">
                  <c:v>27-Mar</c:v>
                </c:pt>
                <c:pt idx="56">
                  <c:v>28-Mar</c:v>
                </c:pt>
                <c:pt idx="57">
                  <c:v>29-Mar</c:v>
                </c:pt>
                <c:pt idx="58">
                  <c:v>30-Mar</c:v>
                </c:pt>
                <c:pt idx="59">
                  <c:v>31-Mar</c:v>
                </c:pt>
                <c:pt idx="60">
                  <c:v>01-Apr</c:v>
                </c:pt>
                <c:pt idx="61">
                  <c:v>02-Apr</c:v>
                </c:pt>
                <c:pt idx="62">
                  <c:v>03-Apr</c:v>
                </c:pt>
                <c:pt idx="63">
                  <c:v>04-Apr</c:v>
                </c:pt>
                <c:pt idx="64">
                  <c:v>05-Apr</c:v>
                </c:pt>
                <c:pt idx="65">
                  <c:v>06-Apr</c:v>
                </c:pt>
                <c:pt idx="66">
                  <c:v>07-Apr</c:v>
                </c:pt>
                <c:pt idx="67">
                  <c:v>08-Apr</c:v>
                </c:pt>
                <c:pt idx="68">
                  <c:v>09-Apr</c:v>
                </c:pt>
                <c:pt idx="69">
                  <c:v>10-Apr</c:v>
                </c:pt>
                <c:pt idx="70">
                  <c:v>11-Apr</c:v>
                </c:pt>
                <c:pt idx="71">
                  <c:v>12-Apr</c:v>
                </c:pt>
                <c:pt idx="72">
                  <c:v>13-Apr</c:v>
                </c:pt>
                <c:pt idx="73">
                  <c:v>14-Apr</c:v>
                </c:pt>
                <c:pt idx="74">
                  <c:v>15-Apr</c:v>
                </c:pt>
                <c:pt idx="75">
                  <c:v>16-Apr</c:v>
                </c:pt>
                <c:pt idx="76">
                  <c:v>17-Apr</c:v>
                </c:pt>
                <c:pt idx="77">
                  <c:v>18-Apr</c:v>
                </c:pt>
                <c:pt idx="78">
                  <c:v>19-Apr</c:v>
                </c:pt>
                <c:pt idx="79">
                  <c:v>20-Apr</c:v>
                </c:pt>
                <c:pt idx="80">
                  <c:v>21-Apr</c:v>
                </c:pt>
                <c:pt idx="81">
                  <c:v>22-Apr</c:v>
                </c:pt>
                <c:pt idx="82">
                  <c:v>23-Apr</c:v>
                </c:pt>
                <c:pt idx="83">
                  <c:v>24-Apr</c:v>
                </c:pt>
                <c:pt idx="84">
                  <c:v>25-Apr</c:v>
                </c:pt>
                <c:pt idx="85">
                  <c:v>26-Apr</c:v>
                </c:pt>
                <c:pt idx="86">
                  <c:v>27-Apr</c:v>
                </c:pt>
                <c:pt idx="87">
                  <c:v>28-Apr</c:v>
                </c:pt>
                <c:pt idx="88">
                  <c:v>29-Apr</c:v>
                </c:pt>
                <c:pt idx="89">
                  <c:v>30-Apr</c:v>
                </c:pt>
              </c:strCache>
            </c:strRef>
          </c:cat>
          <c:val>
            <c:numRef>
              <c:f>Sheet8!$B$5:$B$95</c:f>
              <c:numCache>
                <c:formatCode>General</c:formatCode>
                <c:ptCount val="90"/>
                <c:pt idx="0">
                  <c:v>-4385</c:v>
                </c:pt>
                <c:pt idx="1">
                  <c:v>-3970</c:v>
                </c:pt>
                <c:pt idx="2">
                  <c:v>-4846</c:v>
                </c:pt>
                <c:pt idx="3">
                  <c:v>-4040</c:v>
                </c:pt>
                <c:pt idx="4">
                  <c:v>-5130</c:v>
                </c:pt>
                <c:pt idx="5">
                  <c:v>-4259</c:v>
                </c:pt>
                <c:pt idx="6">
                  <c:v>-4463</c:v>
                </c:pt>
                <c:pt idx="7">
                  <c:v>-4617</c:v>
                </c:pt>
                <c:pt idx="8">
                  <c:v>-4435</c:v>
                </c:pt>
                <c:pt idx="9">
                  <c:v>-4205</c:v>
                </c:pt>
                <c:pt idx="10">
                  <c:v>-3375</c:v>
                </c:pt>
                <c:pt idx="11">
                  <c:v>-4337</c:v>
                </c:pt>
                <c:pt idx="12">
                  <c:v>-4945</c:v>
                </c:pt>
                <c:pt idx="13">
                  <c:v>-4474</c:v>
                </c:pt>
                <c:pt idx="14">
                  <c:v>-5208</c:v>
                </c:pt>
                <c:pt idx="15">
                  <c:v>-4095</c:v>
                </c:pt>
                <c:pt idx="16">
                  <c:v>-12983</c:v>
                </c:pt>
                <c:pt idx="17">
                  <c:v>-3493</c:v>
                </c:pt>
                <c:pt idx="18">
                  <c:v>-4448</c:v>
                </c:pt>
                <c:pt idx="19">
                  <c:v>-3196</c:v>
                </c:pt>
                <c:pt idx="20">
                  <c:v>-5686</c:v>
                </c:pt>
                <c:pt idx="21">
                  <c:v>-4495</c:v>
                </c:pt>
                <c:pt idx="22">
                  <c:v>-3812</c:v>
                </c:pt>
                <c:pt idx="23">
                  <c:v>-4067</c:v>
                </c:pt>
                <c:pt idx="24">
                  <c:v>-3793</c:v>
                </c:pt>
                <c:pt idx="25">
                  <c:v>-6452</c:v>
                </c:pt>
                <c:pt idx="26">
                  <c:v>-3956</c:v>
                </c:pt>
                <c:pt idx="27">
                  <c:v>-3744</c:v>
                </c:pt>
                <c:pt idx="28">
                  <c:v>-4683</c:v>
                </c:pt>
                <c:pt idx="29">
                  <c:v>-3693</c:v>
                </c:pt>
                <c:pt idx="30">
                  <c:v>-4319</c:v>
                </c:pt>
                <c:pt idx="31">
                  <c:v>-3969</c:v>
                </c:pt>
                <c:pt idx="32">
                  <c:v>-4320</c:v>
                </c:pt>
                <c:pt idx="33">
                  <c:v>-3982</c:v>
                </c:pt>
                <c:pt idx="34">
                  <c:v>-2880</c:v>
                </c:pt>
                <c:pt idx="35">
                  <c:v>-3608</c:v>
                </c:pt>
                <c:pt idx="36">
                  <c:v>-3111</c:v>
                </c:pt>
                <c:pt idx="37">
                  <c:v>-4413</c:v>
                </c:pt>
                <c:pt idx="38">
                  <c:v>-3585</c:v>
                </c:pt>
                <c:pt idx="39">
                  <c:v>-3575</c:v>
                </c:pt>
                <c:pt idx="40">
                  <c:v>-4140</c:v>
                </c:pt>
                <c:pt idx="41">
                  <c:v>-4291</c:v>
                </c:pt>
                <c:pt idx="42">
                  <c:v>-3645</c:v>
                </c:pt>
                <c:pt idx="43">
                  <c:v>-4684</c:v>
                </c:pt>
                <c:pt idx="44">
                  <c:v>-6014</c:v>
                </c:pt>
                <c:pt idx="45">
                  <c:v>-4268</c:v>
                </c:pt>
                <c:pt idx="46">
                  <c:v>-4582</c:v>
                </c:pt>
                <c:pt idx="47">
                  <c:v>-4305</c:v>
                </c:pt>
                <c:pt idx="48">
                  <c:v>-4726</c:v>
                </c:pt>
                <c:pt idx="49">
                  <c:v>-4952</c:v>
                </c:pt>
                <c:pt idx="50">
                  <c:v>-4577</c:v>
                </c:pt>
                <c:pt idx="51">
                  <c:v>-4234</c:v>
                </c:pt>
                <c:pt idx="52">
                  <c:v>-4060</c:v>
                </c:pt>
                <c:pt idx="53">
                  <c:v>-3929</c:v>
                </c:pt>
                <c:pt idx="54">
                  <c:v>-4688</c:v>
                </c:pt>
                <c:pt idx="55">
                  <c:v>-4868</c:v>
                </c:pt>
                <c:pt idx="56">
                  <c:v>-4909</c:v>
                </c:pt>
                <c:pt idx="57">
                  <c:v>-4950</c:v>
                </c:pt>
                <c:pt idx="58">
                  <c:v>-4118</c:v>
                </c:pt>
                <c:pt idx="59">
                  <c:v>-5115</c:v>
                </c:pt>
                <c:pt idx="60">
                  <c:v>-4607</c:v>
                </c:pt>
                <c:pt idx="61">
                  <c:v>-4541</c:v>
                </c:pt>
                <c:pt idx="62">
                  <c:v>-4830</c:v>
                </c:pt>
                <c:pt idx="63">
                  <c:v>-5118</c:v>
                </c:pt>
                <c:pt idx="64">
                  <c:v>-4332</c:v>
                </c:pt>
                <c:pt idx="65">
                  <c:v>-4400</c:v>
                </c:pt>
                <c:pt idx="66">
                  <c:v>-4020</c:v>
                </c:pt>
                <c:pt idx="67">
                  <c:v>-5561</c:v>
                </c:pt>
                <c:pt idx="68">
                  <c:v>-4174</c:v>
                </c:pt>
                <c:pt idx="69">
                  <c:v>-3713</c:v>
                </c:pt>
                <c:pt idx="70">
                  <c:v>-4201</c:v>
                </c:pt>
                <c:pt idx="71">
                  <c:v>-5640</c:v>
                </c:pt>
                <c:pt idx="72">
                  <c:v>-8940</c:v>
                </c:pt>
                <c:pt idx="73">
                  <c:v>-5740</c:v>
                </c:pt>
                <c:pt idx="74">
                  <c:v>-6815</c:v>
                </c:pt>
                <c:pt idx="75">
                  <c:v>-5716</c:v>
                </c:pt>
                <c:pt idx="76">
                  <c:v>-7346</c:v>
                </c:pt>
                <c:pt idx="77">
                  <c:v>-4671</c:v>
                </c:pt>
                <c:pt idx="78">
                  <c:v>-3743</c:v>
                </c:pt>
                <c:pt idx="79">
                  <c:v>-5240</c:v>
                </c:pt>
                <c:pt idx="80">
                  <c:v>-5290</c:v>
                </c:pt>
                <c:pt idx="81">
                  <c:v>-4313</c:v>
                </c:pt>
                <c:pt idx="82">
                  <c:v>-5430</c:v>
                </c:pt>
                <c:pt idx="83">
                  <c:v>-4830</c:v>
                </c:pt>
                <c:pt idx="84">
                  <c:v>-4530</c:v>
                </c:pt>
                <c:pt idx="85">
                  <c:v>-4905</c:v>
                </c:pt>
                <c:pt idx="86">
                  <c:v>-6104</c:v>
                </c:pt>
                <c:pt idx="87">
                  <c:v>-3429</c:v>
                </c:pt>
                <c:pt idx="88">
                  <c:v>-4775</c:v>
                </c:pt>
                <c:pt idx="89">
                  <c:v>-5239</c:v>
                </c:pt>
              </c:numCache>
            </c:numRef>
          </c:val>
          <c:extLst xmlns:c16r2="http://schemas.microsoft.com/office/drawing/2015/06/chart">
            <c:ext xmlns:c16="http://schemas.microsoft.com/office/drawing/2014/chart" uri="{C3380CC4-5D6E-409C-BE32-E72D297353CC}">
              <c16:uniqueId val="{00000000-7545-4018-80C7-4B3ABC151EEC}"/>
            </c:ext>
          </c:extLst>
        </c:ser>
        <c:ser>
          <c:idx val="1"/>
          <c:order val="1"/>
          <c:tx>
            <c:strRef>
              <c:f>Sheet8!$C$3:$C$4</c:f>
              <c:strCache>
                <c:ptCount val="1"/>
                <c:pt idx="0">
                  <c:v>Shop sales</c:v>
                </c:pt>
              </c:strCache>
            </c:strRef>
          </c:tx>
          <c:spPr>
            <a:solidFill>
              <a:schemeClr val="accent6"/>
            </a:solidFill>
            <a:ln>
              <a:noFill/>
            </a:ln>
            <a:effectLst/>
          </c:spPr>
          <c:invertIfNegative val="0"/>
          <c:cat>
            <c:strRef>
              <c:f>Sheet8!$A$5:$A$95</c:f>
              <c:strCache>
                <c:ptCount val="90"/>
                <c:pt idx="0">
                  <c:v>01-Feb</c:v>
                </c:pt>
                <c:pt idx="1">
                  <c:v>02-Feb</c:v>
                </c:pt>
                <c:pt idx="2">
                  <c:v>03-Feb</c:v>
                </c:pt>
                <c:pt idx="3">
                  <c:v>04-Feb</c:v>
                </c:pt>
                <c:pt idx="4">
                  <c:v>05-Feb</c:v>
                </c:pt>
                <c:pt idx="5">
                  <c:v>06-Feb</c:v>
                </c:pt>
                <c:pt idx="6">
                  <c:v>07-Feb</c:v>
                </c:pt>
                <c:pt idx="7">
                  <c:v>08-Feb</c:v>
                </c:pt>
                <c:pt idx="8">
                  <c:v>09-Feb</c:v>
                </c:pt>
                <c:pt idx="9">
                  <c:v>10-Feb</c:v>
                </c:pt>
                <c:pt idx="10">
                  <c:v>11-Feb</c:v>
                </c:pt>
                <c:pt idx="11">
                  <c:v>12-Feb</c:v>
                </c:pt>
                <c:pt idx="12">
                  <c:v>13-Feb</c:v>
                </c:pt>
                <c:pt idx="13">
                  <c:v>14-Feb</c:v>
                </c:pt>
                <c:pt idx="14">
                  <c:v>15-Feb</c:v>
                </c:pt>
                <c:pt idx="15">
                  <c:v>16-Feb</c:v>
                </c:pt>
                <c:pt idx="16">
                  <c:v>17-Feb</c:v>
                </c:pt>
                <c:pt idx="17">
                  <c:v>18-Feb</c:v>
                </c:pt>
                <c:pt idx="18">
                  <c:v>19-Feb</c:v>
                </c:pt>
                <c:pt idx="19">
                  <c:v>20-Feb</c:v>
                </c:pt>
                <c:pt idx="20">
                  <c:v>21-Feb</c:v>
                </c:pt>
                <c:pt idx="21">
                  <c:v>22-Feb</c:v>
                </c:pt>
                <c:pt idx="22">
                  <c:v>23-Feb</c:v>
                </c:pt>
                <c:pt idx="23">
                  <c:v>24-Feb</c:v>
                </c:pt>
                <c:pt idx="24">
                  <c:v>25-Feb</c:v>
                </c:pt>
                <c:pt idx="25">
                  <c:v>26-Feb</c:v>
                </c:pt>
                <c:pt idx="26">
                  <c:v>27-Feb</c:v>
                </c:pt>
                <c:pt idx="27">
                  <c:v>28-Feb</c:v>
                </c:pt>
                <c:pt idx="28">
                  <c:v>29-Feb</c:v>
                </c:pt>
                <c:pt idx="29">
                  <c:v>01-Mar</c:v>
                </c:pt>
                <c:pt idx="30">
                  <c:v>02-Mar</c:v>
                </c:pt>
                <c:pt idx="31">
                  <c:v>03-Mar</c:v>
                </c:pt>
                <c:pt idx="32">
                  <c:v>04-Mar</c:v>
                </c:pt>
                <c:pt idx="33">
                  <c:v>05-Mar</c:v>
                </c:pt>
                <c:pt idx="34">
                  <c:v>06-Mar</c:v>
                </c:pt>
                <c:pt idx="35">
                  <c:v>07-Mar</c:v>
                </c:pt>
                <c:pt idx="36">
                  <c:v>08-Mar</c:v>
                </c:pt>
                <c:pt idx="37">
                  <c:v>09-Mar</c:v>
                </c:pt>
                <c:pt idx="38">
                  <c:v>10-Mar</c:v>
                </c:pt>
                <c:pt idx="39">
                  <c:v>11-Mar</c:v>
                </c:pt>
                <c:pt idx="40">
                  <c:v>12-Mar</c:v>
                </c:pt>
                <c:pt idx="41">
                  <c:v>13-Mar</c:v>
                </c:pt>
                <c:pt idx="42">
                  <c:v>14-Mar</c:v>
                </c:pt>
                <c:pt idx="43">
                  <c:v>15-Mar</c:v>
                </c:pt>
                <c:pt idx="44">
                  <c:v>16-Mar</c:v>
                </c:pt>
                <c:pt idx="45">
                  <c:v>17-Mar</c:v>
                </c:pt>
                <c:pt idx="46">
                  <c:v>18-Mar</c:v>
                </c:pt>
                <c:pt idx="47">
                  <c:v>19-Mar</c:v>
                </c:pt>
                <c:pt idx="48">
                  <c:v>20-Mar</c:v>
                </c:pt>
                <c:pt idx="49">
                  <c:v>21-Mar</c:v>
                </c:pt>
                <c:pt idx="50">
                  <c:v>22-Mar</c:v>
                </c:pt>
                <c:pt idx="51">
                  <c:v>23-Mar</c:v>
                </c:pt>
                <c:pt idx="52">
                  <c:v>24-Mar</c:v>
                </c:pt>
                <c:pt idx="53">
                  <c:v>25-Mar</c:v>
                </c:pt>
                <c:pt idx="54">
                  <c:v>26-Mar</c:v>
                </c:pt>
                <c:pt idx="55">
                  <c:v>27-Mar</c:v>
                </c:pt>
                <c:pt idx="56">
                  <c:v>28-Mar</c:v>
                </c:pt>
                <c:pt idx="57">
                  <c:v>29-Mar</c:v>
                </c:pt>
                <c:pt idx="58">
                  <c:v>30-Mar</c:v>
                </c:pt>
                <c:pt idx="59">
                  <c:v>31-Mar</c:v>
                </c:pt>
                <c:pt idx="60">
                  <c:v>01-Apr</c:v>
                </c:pt>
                <c:pt idx="61">
                  <c:v>02-Apr</c:v>
                </c:pt>
                <c:pt idx="62">
                  <c:v>03-Apr</c:v>
                </c:pt>
                <c:pt idx="63">
                  <c:v>04-Apr</c:v>
                </c:pt>
                <c:pt idx="64">
                  <c:v>05-Apr</c:v>
                </c:pt>
                <c:pt idx="65">
                  <c:v>06-Apr</c:v>
                </c:pt>
                <c:pt idx="66">
                  <c:v>07-Apr</c:v>
                </c:pt>
                <c:pt idx="67">
                  <c:v>08-Apr</c:v>
                </c:pt>
                <c:pt idx="68">
                  <c:v>09-Apr</c:v>
                </c:pt>
                <c:pt idx="69">
                  <c:v>10-Apr</c:v>
                </c:pt>
                <c:pt idx="70">
                  <c:v>11-Apr</c:v>
                </c:pt>
                <c:pt idx="71">
                  <c:v>12-Apr</c:v>
                </c:pt>
                <c:pt idx="72">
                  <c:v>13-Apr</c:v>
                </c:pt>
                <c:pt idx="73">
                  <c:v>14-Apr</c:v>
                </c:pt>
                <c:pt idx="74">
                  <c:v>15-Apr</c:v>
                </c:pt>
                <c:pt idx="75">
                  <c:v>16-Apr</c:v>
                </c:pt>
                <c:pt idx="76">
                  <c:v>17-Apr</c:v>
                </c:pt>
                <c:pt idx="77">
                  <c:v>18-Apr</c:v>
                </c:pt>
                <c:pt idx="78">
                  <c:v>19-Apr</c:v>
                </c:pt>
                <c:pt idx="79">
                  <c:v>20-Apr</c:v>
                </c:pt>
                <c:pt idx="80">
                  <c:v>21-Apr</c:v>
                </c:pt>
                <c:pt idx="81">
                  <c:v>22-Apr</c:v>
                </c:pt>
                <c:pt idx="82">
                  <c:v>23-Apr</c:v>
                </c:pt>
                <c:pt idx="83">
                  <c:v>24-Apr</c:v>
                </c:pt>
                <c:pt idx="84">
                  <c:v>25-Apr</c:v>
                </c:pt>
                <c:pt idx="85">
                  <c:v>26-Apr</c:v>
                </c:pt>
                <c:pt idx="86">
                  <c:v>27-Apr</c:v>
                </c:pt>
                <c:pt idx="87">
                  <c:v>28-Apr</c:v>
                </c:pt>
                <c:pt idx="88">
                  <c:v>29-Apr</c:v>
                </c:pt>
                <c:pt idx="89">
                  <c:v>30-Apr</c:v>
                </c:pt>
              </c:strCache>
            </c:strRef>
          </c:cat>
          <c:val>
            <c:numRef>
              <c:f>Sheet8!$C$5:$C$95</c:f>
              <c:numCache>
                <c:formatCode>General</c:formatCode>
                <c:ptCount val="90"/>
                <c:pt idx="0">
                  <c:v>4574</c:v>
                </c:pt>
                <c:pt idx="1">
                  <c:v>5076</c:v>
                </c:pt>
                <c:pt idx="2">
                  <c:v>5314</c:v>
                </c:pt>
                <c:pt idx="3">
                  <c:v>4314</c:v>
                </c:pt>
                <c:pt idx="4">
                  <c:v>5534</c:v>
                </c:pt>
                <c:pt idx="5">
                  <c:v>4624</c:v>
                </c:pt>
                <c:pt idx="6">
                  <c:v>4576</c:v>
                </c:pt>
                <c:pt idx="7">
                  <c:v>4809</c:v>
                </c:pt>
                <c:pt idx="8">
                  <c:v>4741</c:v>
                </c:pt>
                <c:pt idx="9">
                  <c:v>4643</c:v>
                </c:pt>
                <c:pt idx="10">
                  <c:v>4365</c:v>
                </c:pt>
                <c:pt idx="11">
                  <c:v>4625</c:v>
                </c:pt>
                <c:pt idx="12">
                  <c:v>5089</c:v>
                </c:pt>
                <c:pt idx="13">
                  <c:v>4563</c:v>
                </c:pt>
                <c:pt idx="14">
                  <c:v>5045</c:v>
                </c:pt>
                <c:pt idx="15">
                  <c:v>4665</c:v>
                </c:pt>
                <c:pt idx="16">
                  <c:v>4583</c:v>
                </c:pt>
                <c:pt idx="17">
                  <c:v>4441</c:v>
                </c:pt>
                <c:pt idx="18">
                  <c:v>4594</c:v>
                </c:pt>
                <c:pt idx="19">
                  <c:v>3986</c:v>
                </c:pt>
                <c:pt idx="20">
                  <c:v>4232</c:v>
                </c:pt>
                <c:pt idx="21">
                  <c:v>4020</c:v>
                </c:pt>
                <c:pt idx="22">
                  <c:v>3973</c:v>
                </c:pt>
                <c:pt idx="23">
                  <c:v>4165</c:v>
                </c:pt>
                <c:pt idx="24">
                  <c:v>4332</c:v>
                </c:pt>
                <c:pt idx="25">
                  <c:v>4235</c:v>
                </c:pt>
                <c:pt idx="26">
                  <c:v>4745</c:v>
                </c:pt>
                <c:pt idx="27">
                  <c:v>4396</c:v>
                </c:pt>
                <c:pt idx="28">
                  <c:v>4517</c:v>
                </c:pt>
                <c:pt idx="29">
                  <c:v>4570</c:v>
                </c:pt>
                <c:pt idx="30">
                  <c:v>4512</c:v>
                </c:pt>
                <c:pt idx="31">
                  <c:v>4244</c:v>
                </c:pt>
                <c:pt idx="32">
                  <c:v>4655</c:v>
                </c:pt>
                <c:pt idx="33">
                  <c:v>4336</c:v>
                </c:pt>
                <c:pt idx="34">
                  <c:v>4624</c:v>
                </c:pt>
                <c:pt idx="35">
                  <c:v>6227</c:v>
                </c:pt>
                <c:pt idx="36">
                  <c:v>4894</c:v>
                </c:pt>
                <c:pt idx="37">
                  <c:v>4867</c:v>
                </c:pt>
                <c:pt idx="38">
                  <c:v>4777</c:v>
                </c:pt>
                <c:pt idx="39">
                  <c:v>4914</c:v>
                </c:pt>
                <c:pt idx="40">
                  <c:v>4503</c:v>
                </c:pt>
                <c:pt idx="41">
                  <c:v>4776</c:v>
                </c:pt>
                <c:pt idx="42">
                  <c:v>5864</c:v>
                </c:pt>
                <c:pt idx="43">
                  <c:v>5012</c:v>
                </c:pt>
                <c:pt idx="44">
                  <c:v>4738</c:v>
                </c:pt>
                <c:pt idx="45">
                  <c:v>4586</c:v>
                </c:pt>
                <c:pt idx="46">
                  <c:v>4910</c:v>
                </c:pt>
                <c:pt idx="47">
                  <c:v>4839</c:v>
                </c:pt>
                <c:pt idx="48">
                  <c:v>4950</c:v>
                </c:pt>
                <c:pt idx="49">
                  <c:v>5932</c:v>
                </c:pt>
                <c:pt idx="50">
                  <c:v>5046</c:v>
                </c:pt>
                <c:pt idx="51">
                  <c:v>4833</c:v>
                </c:pt>
                <c:pt idx="52">
                  <c:v>4750</c:v>
                </c:pt>
                <c:pt idx="53">
                  <c:v>4516</c:v>
                </c:pt>
                <c:pt idx="54">
                  <c:v>4988</c:v>
                </c:pt>
                <c:pt idx="55">
                  <c:v>4319</c:v>
                </c:pt>
                <c:pt idx="56">
                  <c:v>4986</c:v>
                </c:pt>
                <c:pt idx="57">
                  <c:v>5173</c:v>
                </c:pt>
                <c:pt idx="58">
                  <c:v>4566</c:v>
                </c:pt>
                <c:pt idx="59">
                  <c:v>4379</c:v>
                </c:pt>
                <c:pt idx="60">
                  <c:v>4817</c:v>
                </c:pt>
                <c:pt idx="61">
                  <c:v>4740</c:v>
                </c:pt>
                <c:pt idx="62">
                  <c:v>5446</c:v>
                </c:pt>
                <c:pt idx="63">
                  <c:v>5276</c:v>
                </c:pt>
                <c:pt idx="64">
                  <c:v>4721</c:v>
                </c:pt>
                <c:pt idx="65">
                  <c:v>4792</c:v>
                </c:pt>
                <c:pt idx="66">
                  <c:v>4788</c:v>
                </c:pt>
                <c:pt idx="67">
                  <c:v>3866</c:v>
                </c:pt>
                <c:pt idx="68">
                  <c:v>5060</c:v>
                </c:pt>
                <c:pt idx="69">
                  <c:v>5882</c:v>
                </c:pt>
                <c:pt idx="70">
                  <c:v>4582</c:v>
                </c:pt>
                <c:pt idx="71">
                  <c:v>6544</c:v>
                </c:pt>
                <c:pt idx="72">
                  <c:v>4509</c:v>
                </c:pt>
                <c:pt idx="73">
                  <c:v>6667</c:v>
                </c:pt>
                <c:pt idx="74">
                  <c:v>9809</c:v>
                </c:pt>
                <c:pt idx="75">
                  <c:v>8821</c:v>
                </c:pt>
                <c:pt idx="76">
                  <c:v>8260</c:v>
                </c:pt>
                <c:pt idx="77">
                  <c:v>5581</c:v>
                </c:pt>
                <c:pt idx="78">
                  <c:v>5854</c:v>
                </c:pt>
                <c:pt idx="79">
                  <c:v>5865</c:v>
                </c:pt>
                <c:pt idx="80">
                  <c:v>6945</c:v>
                </c:pt>
                <c:pt idx="81">
                  <c:v>4705</c:v>
                </c:pt>
                <c:pt idx="82">
                  <c:v>4679</c:v>
                </c:pt>
                <c:pt idx="83">
                  <c:v>5191</c:v>
                </c:pt>
                <c:pt idx="84">
                  <c:v>5281</c:v>
                </c:pt>
                <c:pt idx="85">
                  <c:v>5011</c:v>
                </c:pt>
                <c:pt idx="86">
                  <c:v>5087</c:v>
                </c:pt>
                <c:pt idx="87">
                  <c:v>4685</c:v>
                </c:pt>
                <c:pt idx="88">
                  <c:v>5651</c:v>
                </c:pt>
                <c:pt idx="89">
                  <c:v>5448</c:v>
                </c:pt>
              </c:numCache>
            </c:numRef>
          </c:val>
          <c:extLst xmlns:c16r2="http://schemas.microsoft.com/office/drawing/2015/06/chart">
            <c:ext xmlns:c16="http://schemas.microsoft.com/office/drawing/2014/chart" uri="{C3380CC4-5D6E-409C-BE32-E72D297353CC}">
              <c16:uniqueId val="{00000001-7545-4018-80C7-4B3ABC151EEC}"/>
            </c:ext>
          </c:extLst>
        </c:ser>
        <c:dLbls>
          <c:showLegendKey val="0"/>
          <c:showVal val="0"/>
          <c:showCatName val="0"/>
          <c:showSerName val="0"/>
          <c:showPercent val="0"/>
          <c:showBubbleSize val="0"/>
        </c:dLbls>
        <c:gapWidth val="40"/>
        <c:overlap val="100"/>
        <c:axId val="419895736"/>
        <c:axId val="419896128"/>
      </c:barChart>
      <c:catAx>
        <c:axId val="4198957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896128"/>
        <c:crosses val="autoZero"/>
        <c:auto val="1"/>
        <c:lblAlgn val="ctr"/>
        <c:lblOffset val="100"/>
        <c:tickLblSkip val="7"/>
        <c:noMultiLvlLbl val="0"/>
      </c:catAx>
      <c:valAx>
        <c:axId val="41989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895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[Basic data end April for analysis.xlsx]Sheet10!PivotTable6</c:name>
    <c:fmtId val="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manualLayout>
          <c:layoutTarget val="inner"/>
          <c:xMode val="edge"/>
          <c:yMode val="edge"/>
          <c:x val="3.9357274461102265E-2"/>
          <c:y val="3.2805488917242505E-2"/>
          <c:w val="0.94668798832894385"/>
          <c:h val="0.76360201493565649"/>
        </c:manualLayout>
      </c:layout>
      <c:barChart>
        <c:barDir val="col"/>
        <c:grouping val="stacked"/>
        <c:varyColors val="0"/>
        <c:ser>
          <c:idx val="0"/>
          <c:order val="0"/>
          <c:tx>
            <c:strRef>
              <c:f>Sheet10!$B$3:$B$4</c:f>
              <c:strCache>
                <c:ptCount val="1"/>
                <c:pt idx="0">
                  <c:v>Farm and livestock sales</c:v>
                </c:pt>
              </c:strCache>
            </c:strRef>
          </c:tx>
          <c:spPr>
            <a:solidFill>
              <a:schemeClr val="accent1"/>
            </a:solidFill>
            <a:ln>
              <a:noFill/>
            </a:ln>
            <a:effectLst/>
          </c:spPr>
          <c:invertIfNegative val="0"/>
          <c:cat>
            <c:strRef>
              <c:f>Sheet10!$A$5:$A$58</c:f>
              <c:strCache>
                <c:ptCount val="53"/>
                <c:pt idx="0">
                  <c:v>02-Feb</c:v>
                </c:pt>
                <c:pt idx="1">
                  <c:v>03-Feb</c:v>
                </c:pt>
                <c:pt idx="2">
                  <c:v>05-Feb</c:v>
                </c:pt>
                <c:pt idx="3">
                  <c:v>07-Feb</c:v>
                </c:pt>
                <c:pt idx="4">
                  <c:v>08-Feb</c:v>
                </c:pt>
                <c:pt idx="5">
                  <c:v>09-Feb</c:v>
                </c:pt>
                <c:pt idx="6">
                  <c:v>10-Feb</c:v>
                </c:pt>
                <c:pt idx="7">
                  <c:v>12-Feb</c:v>
                </c:pt>
                <c:pt idx="8">
                  <c:v>14-Feb</c:v>
                </c:pt>
                <c:pt idx="9">
                  <c:v>15-Feb</c:v>
                </c:pt>
                <c:pt idx="10">
                  <c:v>16-Feb</c:v>
                </c:pt>
                <c:pt idx="11">
                  <c:v>19-Feb</c:v>
                </c:pt>
                <c:pt idx="12">
                  <c:v>21-Feb</c:v>
                </c:pt>
                <c:pt idx="13">
                  <c:v>24-Feb</c:v>
                </c:pt>
                <c:pt idx="14">
                  <c:v>25-Feb</c:v>
                </c:pt>
                <c:pt idx="15">
                  <c:v>27-Feb</c:v>
                </c:pt>
                <c:pt idx="16">
                  <c:v>28-Feb</c:v>
                </c:pt>
                <c:pt idx="17">
                  <c:v>29-Feb</c:v>
                </c:pt>
                <c:pt idx="18">
                  <c:v>01-Mar</c:v>
                </c:pt>
                <c:pt idx="19">
                  <c:v>02-Mar</c:v>
                </c:pt>
                <c:pt idx="20">
                  <c:v>04-Mar</c:v>
                </c:pt>
                <c:pt idx="21">
                  <c:v>05-Mar</c:v>
                </c:pt>
                <c:pt idx="22">
                  <c:v>08-Mar</c:v>
                </c:pt>
                <c:pt idx="23">
                  <c:v>09-Mar</c:v>
                </c:pt>
                <c:pt idx="24">
                  <c:v>10-Mar</c:v>
                </c:pt>
                <c:pt idx="25">
                  <c:v>11-Mar</c:v>
                </c:pt>
                <c:pt idx="26">
                  <c:v>13-Mar</c:v>
                </c:pt>
                <c:pt idx="27">
                  <c:v>14-Mar</c:v>
                </c:pt>
                <c:pt idx="28">
                  <c:v>15-Mar</c:v>
                </c:pt>
                <c:pt idx="29">
                  <c:v>17-Mar</c:v>
                </c:pt>
                <c:pt idx="30">
                  <c:v>18-Mar</c:v>
                </c:pt>
                <c:pt idx="31">
                  <c:v>20-Mar</c:v>
                </c:pt>
                <c:pt idx="32">
                  <c:v>23-Mar</c:v>
                </c:pt>
                <c:pt idx="33">
                  <c:v>24-Mar</c:v>
                </c:pt>
                <c:pt idx="34">
                  <c:v>26-Mar</c:v>
                </c:pt>
                <c:pt idx="35">
                  <c:v>27-Mar</c:v>
                </c:pt>
                <c:pt idx="36">
                  <c:v>28-Mar</c:v>
                </c:pt>
                <c:pt idx="37">
                  <c:v>30-Mar</c:v>
                </c:pt>
                <c:pt idx="38">
                  <c:v>01-Apr</c:v>
                </c:pt>
                <c:pt idx="39">
                  <c:v>02-Apr</c:v>
                </c:pt>
                <c:pt idx="40">
                  <c:v>04-Apr</c:v>
                </c:pt>
                <c:pt idx="41">
                  <c:v>05-Apr</c:v>
                </c:pt>
                <c:pt idx="42">
                  <c:v>06-Apr</c:v>
                </c:pt>
                <c:pt idx="43">
                  <c:v>09-Apr</c:v>
                </c:pt>
                <c:pt idx="44">
                  <c:v>14-Apr</c:v>
                </c:pt>
                <c:pt idx="45">
                  <c:v>15-Apr</c:v>
                </c:pt>
                <c:pt idx="46">
                  <c:v>17-Apr</c:v>
                </c:pt>
                <c:pt idx="47">
                  <c:v>18-Apr</c:v>
                </c:pt>
                <c:pt idx="48">
                  <c:v>19-Apr</c:v>
                </c:pt>
                <c:pt idx="49">
                  <c:v>25-Apr</c:v>
                </c:pt>
                <c:pt idx="50">
                  <c:v>27-Apr</c:v>
                </c:pt>
                <c:pt idx="51">
                  <c:v>28-Apr</c:v>
                </c:pt>
                <c:pt idx="52">
                  <c:v>29-Apr</c:v>
                </c:pt>
              </c:strCache>
            </c:strRef>
          </c:cat>
          <c:val>
            <c:numRef>
              <c:f>Sheet10!$B$5:$B$58</c:f>
              <c:numCache>
                <c:formatCode>General</c:formatCode>
                <c:ptCount val="53"/>
                <c:pt idx="0">
                  <c:v>300</c:v>
                </c:pt>
                <c:pt idx="1">
                  <c:v>700</c:v>
                </c:pt>
                <c:pt idx="2">
                  <c:v>500</c:v>
                </c:pt>
                <c:pt idx="3">
                  <c:v>170</c:v>
                </c:pt>
                <c:pt idx="4">
                  <c:v>580</c:v>
                </c:pt>
                <c:pt idx="8">
                  <c:v>1100</c:v>
                </c:pt>
                <c:pt idx="10">
                  <c:v>1000</c:v>
                </c:pt>
                <c:pt idx="11">
                  <c:v>700</c:v>
                </c:pt>
                <c:pt idx="12">
                  <c:v>3500</c:v>
                </c:pt>
                <c:pt idx="13">
                  <c:v>400</c:v>
                </c:pt>
                <c:pt idx="14">
                  <c:v>450</c:v>
                </c:pt>
                <c:pt idx="15">
                  <c:v>4710</c:v>
                </c:pt>
                <c:pt idx="16">
                  <c:v>1200</c:v>
                </c:pt>
                <c:pt idx="17">
                  <c:v>500</c:v>
                </c:pt>
                <c:pt idx="18">
                  <c:v>1800</c:v>
                </c:pt>
                <c:pt idx="21">
                  <c:v>1000</c:v>
                </c:pt>
                <c:pt idx="24">
                  <c:v>280</c:v>
                </c:pt>
                <c:pt idx="25">
                  <c:v>230</c:v>
                </c:pt>
                <c:pt idx="28">
                  <c:v>500</c:v>
                </c:pt>
                <c:pt idx="29">
                  <c:v>180</c:v>
                </c:pt>
                <c:pt idx="30">
                  <c:v>250</c:v>
                </c:pt>
                <c:pt idx="31">
                  <c:v>200</c:v>
                </c:pt>
                <c:pt idx="32">
                  <c:v>870</c:v>
                </c:pt>
                <c:pt idx="33">
                  <c:v>420</c:v>
                </c:pt>
                <c:pt idx="36">
                  <c:v>400</c:v>
                </c:pt>
                <c:pt idx="40">
                  <c:v>1200</c:v>
                </c:pt>
                <c:pt idx="41">
                  <c:v>600</c:v>
                </c:pt>
                <c:pt idx="45">
                  <c:v>1200</c:v>
                </c:pt>
                <c:pt idx="46">
                  <c:v>4800</c:v>
                </c:pt>
                <c:pt idx="50">
                  <c:v>6620</c:v>
                </c:pt>
                <c:pt idx="51">
                  <c:v>2500</c:v>
                </c:pt>
                <c:pt idx="52">
                  <c:v>2700</c:v>
                </c:pt>
              </c:numCache>
            </c:numRef>
          </c:val>
          <c:extLst xmlns:c16r2="http://schemas.microsoft.com/office/drawing/2015/06/chart">
            <c:ext xmlns:c16="http://schemas.microsoft.com/office/drawing/2014/chart" uri="{C3380CC4-5D6E-409C-BE32-E72D297353CC}">
              <c16:uniqueId val="{00000000-F2FE-4D88-9D15-4FE69B8549D3}"/>
            </c:ext>
          </c:extLst>
        </c:ser>
        <c:ser>
          <c:idx val="1"/>
          <c:order val="1"/>
          <c:tx>
            <c:strRef>
              <c:f>Sheet10!$C$3:$C$4</c:f>
              <c:strCache>
                <c:ptCount val="1"/>
                <c:pt idx="0">
                  <c:v>Farm inputs</c:v>
                </c:pt>
              </c:strCache>
            </c:strRef>
          </c:tx>
          <c:spPr>
            <a:solidFill>
              <a:schemeClr val="accent2"/>
            </a:solidFill>
            <a:ln>
              <a:noFill/>
            </a:ln>
            <a:effectLst/>
          </c:spPr>
          <c:invertIfNegative val="0"/>
          <c:cat>
            <c:strRef>
              <c:f>Sheet10!$A$5:$A$58</c:f>
              <c:strCache>
                <c:ptCount val="53"/>
                <c:pt idx="0">
                  <c:v>02-Feb</c:v>
                </c:pt>
                <c:pt idx="1">
                  <c:v>03-Feb</c:v>
                </c:pt>
                <c:pt idx="2">
                  <c:v>05-Feb</c:v>
                </c:pt>
                <c:pt idx="3">
                  <c:v>07-Feb</c:v>
                </c:pt>
                <c:pt idx="4">
                  <c:v>08-Feb</c:v>
                </c:pt>
                <c:pt idx="5">
                  <c:v>09-Feb</c:v>
                </c:pt>
                <c:pt idx="6">
                  <c:v>10-Feb</c:v>
                </c:pt>
                <c:pt idx="7">
                  <c:v>12-Feb</c:v>
                </c:pt>
                <c:pt idx="8">
                  <c:v>14-Feb</c:v>
                </c:pt>
                <c:pt idx="9">
                  <c:v>15-Feb</c:v>
                </c:pt>
                <c:pt idx="10">
                  <c:v>16-Feb</c:v>
                </c:pt>
                <c:pt idx="11">
                  <c:v>19-Feb</c:v>
                </c:pt>
                <c:pt idx="12">
                  <c:v>21-Feb</c:v>
                </c:pt>
                <c:pt idx="13">
                  <c:v>24-Feb</c:v>
                </c:pt>
                <c:pt idx="14">
                  <c:v>25-Feb</c:v>
                </c:pt>
                <c:pt idx="15">
                  <c:v>27-Feb</c:v>
                </c:pt>
                <c:pt idx="16">
                  <c:v>28-Feb</c:v>
                </c:pt>
                <c:pt idx="17">
                  <c:v>29-Feb</c:v>
                </c:pt>
                <c:pt idx="18">
                  <c:v>01-Mar</c:v>
                </c:pt>
                <c:pt idx="19">
                  <c:v>02-Mar</c:v>
                </c:pt>
                <c:pt idx="20">
                  <c:v>04-Mar</c:v>
                </c:pt>
                <c:pt idx="21">
                  <c:v>05-Mar</c:v>
                </c:pt>
                <c:pt idx="22">
                  <c:v>08-Mar</c:v>
                </c:pt>
                <c:pt idx="23">
                  <c:v>09-Mar</c:v>
                </c:pt>
                <c:pt idx="24">
                  <c:v>10-Mar</c:v>
                </c:pt>
                <c:pt idx="25">
                  <c:v>11-Mar</c:v>
                </c:pt>
                <c:pt idx="26">
                  <c:v>13-Mar</c:v>
                </c:pt>
                <c:pt idx="27">
                  <c:v>14-Mar</c:v>
                </c:pt>
                <c:pt idx="28">
                  <c:v>15-Mar</c:v>
                </c:pt>
                <c:pt idx="29">
                  <c:v>17-Mar</c:v>
                </c:pt>
                <c:pt idx="30">
                  <c:v>18-Mar</c:v>
                </c:pt>
                <c:pt idx="31">
                  <c:v>20-Mar</c:v>
                </c:pt>
                <c:pt idx="32">
                  <c:v>23-Mar</c:v>
                </c:pt>
                <c:pt idx="33">
                  <c:v>24-Mar</c:v>
                </c:pt>
                <c:pt idx="34">
                  <c:v>26-Mar</c:v>
                </c:pt>
                <c:pt idx="35">
                  <c:v>27-Mar</c:v>
                </c:pt>
                <c:pt idx="36">
                  <c:v>28-Mar</c:v>
                </c:pt>
                <c:pt idx="37">
                  <c:v>30-Mar</c:v>
                </c:pt>
                <c:pt idx="38">
                  <c:v>01-Apr</c:v>
                </c:pt>
                <c:pt idx="39">
                  <c:v>02-Apr</c:v>
                </c:pt>
                <c:pt idx="40">
                  <c:v>04-Apr</c:v>
                </c:pt>
                <c:pt idx="41">
                  <c:v>05-Apr</c:v>
                </c:pt>
                <c:pt idx="42">
                  <c:v>06-Apr</c:v>
                </c:pt>
                <c:pt idx="43">
                  <c:v>09-Apr</c:v>
                </c:pt>
                <c:pt idx="44">
                  <c:v>14-Apr</c:v>
                </c:pt>
                <c:pt idx="45">
                  <c:v>15-Apr</c:v>
                </c:pt>
                <c:pt idx="46">
                  <c:v>17-Apr</c:v>
                </c:pt>
                <c:pt idx="47">
                  <c:v>18-Apr</c:v>
                </c:pt>
                <c:pt idx="48">
                  <c:v>19-Apr</c:v>
                </c:pt>
                <c:pt idx="49">
                  <c:v>25-Apr</c:v>
                </c:pt>
                <c:pt idx="50">
                  <c:v>27-Apr</c:v>
                </c:pt>
                <c:pt idx="51">
                  <c:v>28-Apr</c:v>
                </c:pt>
                <c:pt idx="52">
                  <c:v>29-Apr</c:v>
                </c:pt>
              </c:strCache>
            </c:strRef>
          </c:cat>
          <c:val>
            <c:numRef>
              <c:f>Sheet10!$C$5:$C$58</c:f>
              <c:numCache>
                <c:formatCode>General</c:formatCode>
                <c:ptCount val="53"/>
                <c:pt idx="3">
                  <c:v>-2500</c:v>
                </c:pt>
                <c:pt idx="5">
                  <c:v>-700</c:v>
                </c:pt>
                <c:pt idx="6">
                  <c:v>-1000</c:v>
                </c:pt>
                <c:pt idx="7">
                  <c:v>-500</c:v>
                </c:pt>
                <c:pt idx="9">
                  <c:v>-1000</c:v>
                </c:pt>
                <c:pt idx="10">
                  <c:v>-2325</c:v>
                </c:pt>
                <c:pt idx="12">
                  <c:v>-1040</c:v>
                </c:pt>
                <c:pt idx="15">
                  <c:v>-2560</c:v>
                </c:pt>
                <c:pt idx="18">
                  <c:v>-3450</c:v>
                </c:pt>
                <c:pt idx="19">
                  <c:v>-2500</c:v>
                </c:pt>
                <c:pt idx="20">
                  <c:v>-1500</c:v>
                </c:pt>
                <c:pt idx="21">
                  <c:v>-2000</c:v>
                </c:pt>
                <c:pt idx="22">
                  <c:v>-2000</c:v>
                </c:pt>
                <c:pt idx="23">
                  <c:v>-2050</c:v>
                </c:pt>
                <c:pt idx="26">
                  <c:v>-510</c:v>
                </c:pt>
                <c:pt idx="27">
                  <c:v>-3720</c:v>
                </c:pt>
                <c:pt idx="31">
                  <c:v>-3755</c:v>
                </c:pt>
                <c:pt idx="34">
                  <c:v>-1400</c:v>
                </c:pt>
                <c:pt idx="35">
                  <c:v>-4615</c:v>
                </c:pt>
                <c:pt idx="36">
                  <c:v>-500</c:v>
                </c:pt>
                <c:pt idx="37">
                  <c:v>-2000</c:v>
                </c:pt>
                <c:pt idx="38">
                  <c:v>-1200</c:v>
                </c:pt>
                <c:pt idx="39">
                  <c:v>-1450</c:v>
                </c:pt>
                <c:pt idx="40">
                  <c:v>-1000</c:v>
                </c:pt>
                <c:pt idx="41">
                  <c:v>-1600</c:v>
                </c:pt>
                <c:pt idx="42">
                  <c:v>-500</c:v>
                </c:pt>
                <c:pt idx="43">
                  <c:v>-3190</c:v>
                </c:pt>
                <c:pt idx="44">
                  <c:v>-3500</c:v>
                </c:pt>
                <c:pt idx="46">
                  <c:v>-4080</c:v>
                </c:pt>
                <c:pt idx="47">
                  <c:v>-900</c:v>
                </c:pt>
                <c:pt idx="48">
                  <c:v>-500</c:v>
                </c:pt>
                <c:pt idx="49">
                  <c:v>-1000</c:v>
                </c:pt>
                <c:pt idx="52">
                  <c:v>-500</c:v>
                </c:pt>
              </c:numCache>
            </c:numRef>
          </c:val>
          <c:extLst xmlns:c16r2="http://schemas.microsoft.com/office/drawing/2015/06/chart">
            <c:ext xmlns:c16="http://schemas.microsoft.com/office/drawing/2014/chart" uri="{C3380CC4-5D6E-409C-BE32-E72D297353CC}">
              <c16:uniqueId val="{00000001-F2FE-4D88-9D15-4FE69B8549D3}"/>
            </c:ext>
          </c:extLst>
        </c:ser>
        <c:dLbls>
          <c:showLegendKey val="0"/>
          <c:showVal val="0"/>
          <c:showCatName val="0"/>
          <c:showSerName val="0"/>
          <c:showPercent val="0"/>
          <c:showBubbleSize val="0"/>
        </c:dLbls>
        <c:gapWidth val="40"/>
        <c:overlap val="100"/>
        <c:axId val="419897304"/>
        <c:axId val="419897696"/>
      </c:barChart>
      <c:catAx>
        <c:axId val="4198973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897696"/>
        <c:crosses val="autoZero"/>
        <c:auto val="1"/>
        <c:lblAlgn val="ctr"/>
        <c:lblOffset val="100"/>
        <c:tickLblSkip val="7"/>
        <c:tickMarkSkip val="3"/>
        <c:noMultiLvlLbl val="0"/>
      </c:catAx>
      <c:valAx>
        <c:axId val="41989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897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80584283790556E-2"/>
          <c:y val="0.11046296296296296"/>
          <c:w val="0.8866973525668348"/>
          <c:h val="0.83861111111111108"/>
        </c:manualLayout>
      </c:layout>
      <c:barChart>
        <c:barDir val="col"/>
        <c:grouping val="percentStacked"/>
        <c:varyColors val="0"/>
        <c:ser>
          <c:idx val="0"/>
          <c:order val="0"/>
          <c:tx>
            <c:strRef>
              <c:f>Sheet2!$A$2</c:f>
              <c:strCache>
                <c:ptCount val="1"/>
                <c:pt idx="0">
                  <c:v>All expenditure</c:v>
                </c:pt>
              </c:strCache>
            </c:strRef>
          </c:tx>
          <c:spPr>
            <a:solidFill>
              <a:schemeClr val="accent1"/>
            </a:solidFill>
            <a:ln>
              <a:noFill/>
            </a:ln>
            <a:effectLst/>
          </c:spPr>
          <c:invertIfNegative val="0"/>
          <c:cat>
            <c:strRef>
              <c:f>Sheet2!$B$1:$D$1</c:f>
              <c:strCache>
                <c:ptCount val="3"/>
                <c:pt idx="0">
                  <c:v>Jan</c:v>
                </c:pt>
                <c:pt idx="1">
                  <c:v>Feb</c:v>
                </c:pt>
                <c:pt idx="2">
                  <c:v>Mar</c:v>
                </c:pt>
              </c:strCache>
            </c:strRef>
          </c:cat>
          <c:val>
            <c:numRef>
              <c:f>Sheet2!$B$2:$D$2</c:f>
              <c:numCache>
                <c:formatCode>General</c:formatCode>
                <c:ptCount val="3"/>
                <c:pt idx="0">
                  <c:v>-1425467</c:v>
                </c:pt>
                <c:pt idx="1">
                  <c:v>-1321264</c:v>
                </c:pt>
                <c:pt idx="2">
                  <c:v>-1332107</c:v>
                </c:pt>
              </c:numCache>
            </c:numRef>
          </c:val>
          <c:extLst xmlns:c16r2="http://schemas.microsoft.com/office/drawing/2015/06/chart">
            <c:ext xmlns:c16="http://schemas.microsoft.com/office/drawing/2014/chart" uri="{C3380CC4-5D6E-409C-BE32-E72D297353CC}">
              <c16:uniqueId val="{00000000-DCFC-42D8-B40F-CC420EDBEB5D}"/>
            </c:ext>
          </c:extLst>
        </c:ser>
        <c:ser>
          <c:idx val="1"/>
          <c:order val="1"/>
          <c:tx>
            <c:strRef>
              <c:f>Sheet2!$A$3</c:f>
              <c:strCache>
                <c:ptCount val="1"/>
                <c:pt idx="0">
                  <c:v>All income</c:v>
                </c:pt>
              </c:strCache>
            </c:strRef>
          </c:tx>
          <c:spPr>
            <a:solidFill>
              <a:schemeClr val="accent2"/>
            </a:solidFill>
            <a:ln>
              <a:noFill/>
            </a:ln>
            <a:effectLst/>
          </c:spPr>
          <c:invertIfNegative val="0"/>
          <c:cat>
            <c:strRef>
              <c:f>Sheet2!$B$1:$D$1</c:f>
              <c:strCache>
                <c:ptCount val="3"/>
                <c:pt idx="0">
                  <c:v>Jan</c:v>
                </c:pt>
                <c:pt idx="1">
                  <c:v>Feb</c:v>
                </c:pt>
                <c:pt idx="2">
                  <c:v>Mar</c:v>
                </c:pt>
              </c:strCache>
            </c:strRef>
          </c:cat>
          <c:val>
            <c:numRef>
              <c:f>Sheet2!$B$3:$D$3</c:f>
              <c:numCache>
                <c:formatCode>General</c:formatCode>
                <c:ptCount val="3"/>
                <c:pt idx="0">
                  <c:v>1152239</c:v>
                </c:pt>
                <c:pt idx="1">
                  <c:v>1127071</c:v>
                </c:pt>
                <c:pt idx="2">
                  <c:v>1514821</c:v>
                </c:pt>
              </c:numCache>
            </c:numRef>
          </c:val>
          <c:extLst xmlns:c16r2="http://schemas.microsoft.com/office/drawing/2015/06/chart">
            <c:ext xmlns:c16="http://schemas.microsoft.com/office/drawing/2014/chart" uri="{C3380CC4-5D6E-409C-BE32-E72D297353CC}">
              <c16:uniqueId val="{00000001-DCFC-42D8-B40F-CC420EDBEB5D}"/>
            </c:ext>
          </c:extLst>
        </c:ser>
        <c:ser>
          <c:idx val="2"/>
          <c:order val="2"/>
          <c:tx>
            <c:strRef>
              <c:f>Sheet2!$A$4</c:f>
              <c:strCache>
                <c:ptCount val="1"/>
                <c:pt idx="0">
                  <c:v>All financial outflow</c:v>
                </c:pt>
              </c:strCache>
            </c:strRef>
          </c:tx>
          <c:spPr>
            <a:solidFill>
              <a:schemeClr val="accent3"/>
            </a:solidFill>
            <a:ln>
              <a:noFill/>
            </a:ln>
            <a:effectLst/>
          </c:spPr>
          <c:invertIfNegative val="0"/>
          <c:cat>
            <c:strRef>
              <c:f>Sheet2!$B$1:$D$1</c:f>
              <c:strCache>
                <c:ptCount val="3"/>
                <c:pt idx="0">
                  <c:v>Jan</c:v>
                </c:pt>
                <c:pt idx="1">
                  <c:v>Feb</c:v>
                </c:pt>
                <c:pt idx="2">
                  <c:v>Mar</c:v>
                </c:pt>
              </c:strCache>
            </c:strRef>
          </c:cat>
          <c:val>
            <c:numRef>
              <c:f>Sheet2!$B$4:$D$4</c:f>
              <c:numCache>
                <c:formatCode>General</c:formatCode>
                <c:ptCount val="3"/>
                <c:pt idx="0">
                  <c:v>-605124</c:v>
                </c:pt>
                <c:pt idx="1">
                  <c:v>-915635</c:v>
                </c:pt>
                <c:pt idx="2">
                  <c:v>-523156</c:v>
                </c:pt>
              </c:numCache>
            </c:numRef>
          </c:val>
          <c:extLst xmlns:c16r2="http://schemas.microsoft.com/office/drawing/2015/06/chart">
            <c:ext xmlns:c16="http://schemas.microsoft.com/office/drawing/2014/chart" uri="{C3380CC4-5D6E-409C-BE32-E72D297353CC}">
              <c16:uniqueId val="{00000002-DCFC-42D8-B40F-CC420EDBEB5D}"/>
            </c:ext>
          </c:extLst>
        </c:ser>
        <c:ser>
          <c:idx val="3"/>
          <c:order val="3"/>
          <c:tx>
            <c:strRef>
              <c:f>Sheet2!$A$5</c:f>
              <c:strCache>
                <c:ptCount val="1"/>
                <c:pt idx="0">
                  <c:v>All financial inflow</c:v>
                </c:pt>
              </c:strCache>
            </c:strRef>
          </c:tx>
          <c:spPr>
            <a:solidFill>
              <a:schemeClr val="accent4"/>
            </a:solidFill>
            <a:ln>
              <a:noFill/>
            </a:ln>
            <a:effectLst/>
          </c:spPr>
          <c:invertIfNegative val="0"/>
          <c:cat>
            <c:strRef>
              <c:f>Sheet2!$B$1:$D$1</c:f>
              <c:strCache>
                <c:ptCount val="3"/>
                <c:pt idx="0">
                  <c:v>Jan</c:v>
                </c:pt>
                <c:pt idx="1">
                  <c:v>Feb</c:v>
                </c:pt>
                <c:pt idx="2">
                  <c:v>Mar</c:v>
                </c:pt>
              </c:strCache>
            </c:strRef>
          </c:cat>
          <c:val>
            <c:numRef>
              <c:f>Sheet2!$B$5:$D$5</c:f>
              <c:numCache>
                <c:formatCode>General</c:formatCode>
                <c:ptCount val="3"/>
                <c:pt idx="0">
                  <c:v>816735</c:v>
                </c:pt>
                <c:pt idx="1">
                  <c:v>1055589</c:v>
                </c:pt>
                <c:pt idx="2">
                  <c:v>551105</c:v>
                </c:pt>
              </c:numCache>
            </c:numRef>
          </c:val>
          <c:extLst xmlns:c16r2="http://schemas.microsoft.com/office/drawing/2015/06/chart">
            <c:ext xmlns:c16="http://schemas.microsoft.com/office/drawing/2014/chart" uri="{C3380CC4-5D6E-409C-BE32-E72D297353CC}">
              <c16:uniqueId val="{00000003-DCFC-42D8-B40F-CC420EDBEB5D}"/>
            </c:ext>
          </c:extLst>
        </c:ser>
        <c:dLbls>
          <c:showLegendKey val="0"/>
          <c:showVal val="0"/>
          <c:showCatName val="0"/>
          <c:showSerName val="0"/>
          <c:showPercent val="0"/>
          <c:showBubbleSize val="0"/>
        </c:dLbls>
        <c:gapWidth val="40"/>
        <c:overlap val="100"/>
        <c:axId val="419898480"/>
        <c:axId val="419898872"/>
      </c:barChart>
      <c:catAx>
        <c:axId val="41989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419898872"/>
        <c:crosses val="autoZero"/>
        <c:auto val="1"/>
        <c:lblAlgn val="ctr"/>
        <c:lblOffset val="100"/>
        <c:noMultiLvlLbl val="0"/>
      </c:catAx>
      <c:valAx>
        <c:axId val="419898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19898480"/>
        <c:crosses val="autoZero"/>
        <c:crossBetween val="between"/>
      </c:valAx>
      <c:spPr>
        <a:noFill/>
        <a:ln>
          <a:noFill/>
        </a:ln>
        <a:effectLst/>
      </c:spPr>
    </c:plotArea>
    <c:legend>
      <c:legendPos val="b"/>
      <c:layout>
        <c:manualLayout>
          <c:xMode val="edge"/>
          <c:yMode val="edge"/>
          <c:x val="1.4866170137944926E-2"/>
          <c:y val="2.6821245669751054E-2"/>
          <c:w val="0.92077543101408588"/>
          <c:h val="0.147609631679161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noFill/>
      <a:round/>
    </a:ln>
    <a:effectLst/>
  </c:spPr>
  <c:txPr>
    <a:bodyPr/>
    <a:lstStyle/>
    <a:p>
      <a:pPr>
        <a:defRPr sz="6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0.17124</cdr:x>
      <cdr:y>0.66861</cdr:y>
    </cdr:from>
    <cdr:to>
      <cdr:x>0.459</cdr:x>
      <cdr:y>0.89317</cdr:y>
    </cdr:to>
    <cdr:sp macro="" textlink="">
      <cdr:nvSpPr>
        <cdr:cNvPr id="2" name="TextBox 1"/>
        <cdr:cNvSpPr txBox="1"/>
      </cdr:nvSpPr>
      <cdr:spPr>
        <a:xfrm xmlns:a="http://schemas.openxmlformats.org/drawingml/2006/main">
          <a:off x="1056550" y="1722496"/>
          <a:ext cx="1775534" cy="578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err="1"/>
            <a:t>bKash’d</a:t>
          </a:r>
          <a:r>
            <a:rPr lang="en-GB" sz="1400" dirty="0"/>
            <a:t> back to his wife in his village</a:t>
          </a:r>
        </a:p>
      </cdr:txBody>
    </cdr:sp>
  </cdr:relSizeAnchor>
</c:userShapes>
</file>

<file path=ppt/drawings/drawing2.xml><?xml version="1.0" encoding="utf-8"?>
<c:userShapes xmlns:c="http://schemas.openxmlformats.org/drawingml/2006/chart">
  <cdr:relSizeAnchor xmlns:cdr="http://schemas.openxmlformats.org/drawingml/2006/chartDrawing">
    <cdr:from>
      <cdr:x>0.05238</cdr:x>
      <cdr:y>0.01423</cdr:y>
    </cdr:from>
    <cdr:to>
      <cdr:x>0.28596</cdr:x>
      <cdr:y>0.26145</cdr:y>
    </cdr:to>
    <cdr:sp macro="" textlink="">
      <cdr:nvSpPr>
        <cdr:cNvPr id="2" name="Rectangle 1"/>
        <cdr:cNvSpPr/>
      </cdr:nvSpPr>
      <cdr:spPr>
        <a:xfrm xmlns:a="http://schemas.openxmlformats.org/drawingml/2006/main">
          <a:off x="537088" y="30258"/>
          <a:ext cx="2395067" cy="525669"/>
        </a:xfrm>
        <a:prstGeom xmlns:a="http://schemas.openxmlformats.org/drawingml/2006/main" prst="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dirty="0"/>
            <a:t>197 taka income per person per day, near poor</a:t>
          </a:r>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0.72701</cdr:y>
    </cdr:from>
    <cdr:to>
      <cdr:x>0.26985</cdr:x>
      <cdr:y>0.86796</cdr:y>
    </cdr:to>
    <cdr:sp macro="" textlink="">
      <cdr:nvSpPr>
        <cdr:cNvPr id="2" name="Rectangle 1"/>
        <cdr:cNvSpPr/>
      </cdr:nvSpPr>
      <cdr:spPr>
        <a:xfrm xmlns:a="http://schemas.openxmlformats.org/drawingml/2006/main">
          <a:off x="0" y="3616431"/>
          <a:ext cx="2065041" cy="701147"/>
        </a:xfrm>
        <a:prstGeom xmlns:a="http://schemas.openxmlformats.org/drawingml/2006/main" prst="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600" dirty="0"/>
            <a:t>Per person daily income 70 taka, </a:t>
          </a:r>
          <a:r>
            <a:rPr lang="en-US" sz="1600" dirty="0" smtClean="0"/>
            <a:t>very poor</a:t>
          </a:r>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0.10522</cdr:x>
      <cdr:y>0.24397</cdr:y>
    </cdr:from>
    <cdr:to>
      <cdr:x>0.28142</cdr:x>
      <cdr:y>0.32645</cdr:y>
    </cdr:to>
    <cdr:sp macro="" textlink="">
      <cdr:nvSpPr>
        <cdr:cNvPr id="3" name="Text Box 2"/>
        <cdr:cNvSpPr txBox="1">
          <a:spLocks xmlns:a="http://schemas.openxmlformats.org/drawingml/2006/main" noChangeArrowheads="1"/>
        </cdr:cNvSpPr>
      </cdr:nvSpPr>
      <cdr:spPr bwMode="auto">
        <a:xfrm xmlns:a="http://schemas.openxmlformats.org/drawingml/2006/main">
          <a:off x="821382" y="1071642"/>
          <a:ext cx="1375509" cy="362301"/>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GB" sz="1000" dirty="0">
              <a:effectLst/>
              <a:latin typeface="Calibri" panose="020F0502020204030204" pitchFamily="34" charset="0"/>
              <a:ea typeface="Yu Mincho" panose="02020400000000000000" pitchFamily="18" charset="-128"/>
              <a:cs typeface="Times New Roman" panose="02020603050405020304" pitchFamily="18" charset="0"/>
            </a:rPr>
            <a:t>11 extreme poor</a:t>
          </a:r>
        </a:p>
      </cdr:txBody>
    </cdr:sp>
  </cdr:relSizeAnchor>
  <cdr:relSizeAnchor xmlns:cdr="http://schemas.openxmlformats.org/drawingml/2006/chartDrawing">
    <cdr:from>
      <cdr:x>0.26441</cdr:x>
      <cdr:y>0.24397</cdr:y>
    </cdr:from>
    <cdr:to>
      <cdr:x>0.4406</cdr:x>
      <cdr:y>0.32646</cdr:y>
    </cdr:to>
    <cdr:sp macro="" textlink="">
      <cdr:nvSpPr>
        <cdr:cNvPr id="4" name="Text Box 1"/>
        <cdr:cNvSpPr txBox="1">
          <a:spLocks xmlns:a="http://schemas.openxmlformats.org/drawingml/2006/main" noChangeArrowheads="1"/>
        </cdr:cNvSpPr>
      </cdr:nvSpPr>
      <cdr:spPr bwMode="auto">
        <a:xfrm xmlns:a="http://schemas.openxmlformats.org/drawingml/2006/main">
          <a:off x="2064138" y="1071642"/>
          <a:ext cx="1375431" cy="362344"/>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GB" sz="1000" dirty="0">
              <a:effectLst/>
              <a:latin typeface="Calibri" panose="020F0502020204030204" pitchFamily="34" charset="0"/>
              <a:ea typeface="Yu Mincho" panose="02020400000000000000" pitchFamily="18" charset="-128"/>
              <a:cs typeface="Times New Roman" panose="02020603050405020304" pitchFamily="18" charset="0"/>
            </a:rPr>
            <a:t>        9 very poor</a:t>
          </a:r>
        </a:p>
      </cdr:txBody>
    </cdr:sp>
  </cdr:relSizeAnchor>
  <cdr:relSizeAnchor xmlns:cdr="http://schemas.openxmlformats.org/drawingml/2006/chartDrawing">
    <cdr:from>
      <cdr:x>0.44302</cdr:x>
      <cdr:y>0.24397</cdr:y>
    </cdr:from>
    <cdr:to>
      <cdr:x>0.60152</cdr:x>
      <cdr:y>0.32645</cdr:y>
    </cdr:to>
    <cdr:sp macro="" textlink="">
      <cdr:nvSpPr>
        <cdr:cNvPr id="5" name="Text Box 1"/>
        <cdr:cNvSpPr txBox="1">
          <a:spLocks xmlns:a="http://schemas.openxmlformats.org/drawingml/2006/main" noChangeArrowheads="1"/>
        </cdr:cNvSpPr>
      </cdr:nvSpPr>
      <cdr:spPr bwMode="auto">
        <a:xfrm xmlns:a="http://schemas.openxmlformats.org/drawingml/2006/main">
          <a:off x="3458434" y="1071642"/>
          <a:ext cx="1237334" cy="362300"/>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GB" sz="1000" dirty="0">
              <a:effectLst/>
              <a:latin typeface="Calibri" panose="020F0502020204030204" pitchFamily="34" charset="0"/>
              <a:ea typeface="Yu Mincho" panose="02020400000000000000" pitchFamily="18" charset="-128"/>
              <a:cs typeface="Times New Roman" panose="02020603050405020304" pitchFamily="18" charset="0"/>
            </a:rPr>
            <a:t>10 moderate poor</a:t>
          </a:r>
        </a:p>
      </cdr:txBody>
    </cdr:sp>
  </cdr:relSizeAnchor>
  <cdr:relSizeAnchor xmlns:cdr="http://schemas.openxmlformats.org/drawingml/2006/chartDrawing">
    <cdr:from>
      <cdr:x>0.25931</cdr:x>
      <cdr:y>0.24692</cdr:y>
    </cdr:from>
    <cdr:to>
      <cdr:x>0.26046</cdr:x>
      <cdr:y>0.71836</cdr:y>
    </cdr:to>
    <cdr:cxnSp macro="">
      <cdr:nvCxnSpPr>
        <cdr:cNvPr id="7" name="Straight Connector 6"/>
        <cdr:cNvCxnSpPr/>
      </cdr:nvCxnSpPr>
      <cdr:spPr>
        <a:xfrm xmlns:a="http://schemas.openxmlformats.org/drawingml/2006/main" flipV="1">
          <a:off x="2024285" y="1084608"/>
          <a:ext cx="8965" cy="2070847"/>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0.42544</cdr:x>
      <cdr:y>0.24397</cdr:y>
    </cdr:from>
    <cdr:to>
      <cdr:x>0.42658</cdr:x>
      <cdr:y>0.71541</cdr:y>
    </cdr:to>
    <cdr:cxnSp macro="">
      <cdr:nvCxnSpPr>
        <cdr:cNvPr id="8" name="Straight Connector 7"/>
        <cdr:cNvCxnSpPr/>
      </cdr:nvCxnSpPr>
      <cdr:spPr>
        <a:xfrm xmlns:a="http://schemas.openxmlformats.org/drawingml/2006/main" flipV="1">
          <a:off x="3321179" y="1071642"/>
          <a:ext cx="8965" cy="2070847"/>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0.60764</cdr:x>
      <cdr:y>0.24397</cdr:y>
    </cdr:from>
    <cdr:to>
      <cdr:x>0.60879</cdr:x>
      <cdr:y>0.71541</cdr:y>
    </cdr:to>
    <cdr:cxnSp macro="">
      <cdr:nvCxnSpPr>
        <cdr:cNvPr id="9" name="Straight Connector 8"/>
        <cdr:cNvCxnSpPr/>
      </cdr:nvCxnSpPr>
      <cdr:spPr>
        <a:xfrm xmlns:a="http://schemas.openxmlformats.org/drawingml/2006/main" flipV="1">
          <a:off x="4743579" y="1071642"/>
          <a:ext cx="8965" cy="2070847"/>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0.14945</cdr:x>
      <cdr:y>0.89867</cdr:y>
    </cdr:from>
    <cdr:to>
      <cdr:x>0.90299</cdr:x>
      <cdr:y>0.97725</cdr:y>
    </cdr:to>
    <cdr:sp macro="" textlink="">
      <cdr:nvSpPr>
        <cdr:cNvPr id="2" name="TextBox 1"/>
        <cdr:cNvSpPr txBox="1"/>
      </cdr:nvSpPr>
      <cdr:spPr>
        <a:xfrm xmlns:a="http://schemas.openxmlformats.org/drawingml/2006/main">
          <a:off x="843378" y="5074067"/>
          <a:ext cx="4252404" cy="4436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a:t>　　</a:t>
          </a:r>
          <a:r>
            <a:rPr lang="en-GB" sz="1100" dirty="0"/>
            <a:t>January	</a:t>
          </a:r>
          <a:r>
            <a:rPr lang="ja-JP" altLang="en-US" sz="1100" dirty="0"/>
            <a:t>　　　　　　</a:t>
          </a:r>
          <a:r>
            <a:rPr lang="en-GB" sz="1100" dirty="0"/>
            <a:t>February	</a:t>
          </a:r>
          <a:r>
            <a:rPr lang="ja-JP" altLang="en-US" sz="1100" dirty="0"/>
            <a:t>　　　　</a:t>
          </a:r>
          <a:r>
            <a:rPr lang="en-US" altLang="ja-JP" sz="1100" dirty="0"/>
            <a:t>March</a:t>
          </a:r>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D8A53869-E4E5-481B-8545-068117568172}" type="datetimeFigureOut">
              <a:rPr lang="en-GB" smtClean="0"/>
              <a:t>25/07/2016</a:t>
            </a:fld>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34BB4EA5-C4CA-443D-BDE4-6F9A958B8986}" type="slidenum">
              <a:rPr lang="en-GB" smtClean="0"/>
              <a:t>‹#›</a:t>
            </a:fld>
            <a:endParaRPr lang="en-GB"/>
          </a:p>
        </p:txBody>
      </p:sp>
    </p:spTree>
    <p:extLst>
      <p:ext uri="{BB962C8B-B14F-4D97-AF65-F5344CB8AC3E}">
        <p14:creationId xmlns:p14="http://schemas.microsoft.com/office/powerpoint/2010/main" val="17316027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5-22T04:48:30.516"/>
    </inkml:context>
    <inkml:brush xml:id="br0">
      <inkml:brushProperty name="width" value="0.04667" units="cm"/>
      <inkml:brushProperty name="height" value="0.04667" units="cm"/>
      <inkml:brushProperty name="color" value="#5B9BD5"/>
      <inkml:brushProperty name="ignorePressure" value="1"/>
    </inkml:brush>
  </inkml:definitions>
  <inkml:traceGroup>
    <inkml:annotationXML>
      <emma:emma xmlns:emma="http://www.w3.org/2003/04/emma" version="1.0">
        <emma:interpretation id="{0AA6306B-C197-4DBF-A4F0-3494CE427584}" emma:medium="tactile" emma:mode="ink">
          <msink:context xmlns:msink="http://schemas.microsoft.com/ink/2010/main" type="inkDrawing" rotatedBoundingBox="21562,7507 24015,5536 25352,7199 22899,9170" hotPoints="23889,6586 23879,8318 22180,8656 22191,6924" semanticType="enclosure" shapeName="Ellipse"/>
        </emma:interpretation>
      </emma:emma>
    </inkml:annotationXML>
    <inkml:trace contextRef="#ctx0" brushRef="#br0">2754 49,'0'0,"0"0,0 0,0 0,0 0,0 0,0 0,0 0,0 0,0 0,0 0,0 0,0 0,0 0,0 0,0 0,0 0,0 0,0 0,0 0,0 0,0 0,0 0,0 0,0 0,0 0,0 0,0 0,0 0,0 0,0 0,-1 0,0 0,0 0,0 0,0 0,-1-1,0 1,0-2,0 1,-1 0,-1 0,0-1,-1 1,0 0,-3-1,0 1,0-1,-2 0,0 0,-2 0,-1-2,-1 1,-2 0,-1 1,-4-1,-1 0,-3 1,-2 0,-2 1,-1-1,-1 1,0 0,-2 0,0 1,-3 0,-1 1,-2 0,-2 0,-2 1,-1 0,0 0,-2 0,0 1,0 0,2 2,-2 0,2 1,-1 1,1 0,0 2,-2 1,-1 1,-2 3,-3 1,-1 1,0 1,-1 3,-1-1,0 2,2 0,1 1,1 1,2 0,1 1,2 1,2 0,0 1,1 0,2 2,-1-1,2 2,1-1,3 1,0-1,3 1,0-1,2 1,2-1,0 1,1-1,1 3,0 1,1 1,0-1,2 3,-1 0,3 0,1 2,0-1,3 1,2 0,0-2,4-1,1-2,2-1,2-1,2-4,0 0,2-1,2-2,1 1,1-1,2 1,1 1,2 0,0 1,2 1,1 1,0 0,2 1,2 0,0 1,1-1,2 0,1-1,1-1,1-1,1-1,-1-3,1 0,0 0,1-1,0-1,2 1,0-1,3 2,0-2,4 2,0 0,4 0,1-1,3 1,1-1,0-2,2 0,0-1,-2-2,0 0,-1-3,-2 0,0-1,0-1,-1-1,0 0,0-1,0-1,0-1,-2-1,1-1,-2-1,-1-2,-1-1,0-1,-2 0,1-1,0-1,1-2,-2 0,1 0,-1 0,0-2,-1 0,2-2,-2-1,1-1,-1-2,1 1,-1-2,1-2,0-1,0 0,0 0,-1-1,-1-2,1 1,-3-1,0 0,0 0,-2 1,0-2,-1 1,-2 0,0-1,-1 0,-1 0,1-1,-3 0,0-1,-2 1,2 0,-3-2,1 1,-2 0,1-3,0 1,-2-3,1 0,-1-3,1-1,0-2,-1 1,0-3,0 0,1 1,-2-2,2 3,-1-1,-1 0,0 2,-1 0,-1 1,0 1,0 1,-3 1,0 2,-2 0,0 2,-1 1,-1-1,-1 1,0-1,-2 0,0-1,-2-1,-1 0,0-2,0 1,-2-2,0 1,-1-2,-2 0,-2-1,-1-1,-2-2,-2 0,2 7,4 7,4 6,4 7</inkml:trace>
    <inkml:trace contextRef="#ctx0" brushRef="#br0" timeOffset="-16806">1053 709</inkml:trace>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5-22T04:48:06.020"/>
    </inkml:context>
    <inkml:brush xml:id="br0">
      <inkml:brushProperty name="width" value="0.04667" units="cm"/>
      <inkml:brushProperty name="height" value="0.04667" units="cm"/>
      <inkml:brushProperty name="color" value="#5B9BD5"/>
      <inkml:brushProperty name="ignorePressure" value="1"/>
    </inkml:brush>
  </inkml:definitions>
  <inkml:traceGroup>
    <inkml:annotationXML>
      <emma:emma xmlns:emma="http://www.w3.org/2003/04/emma" version="1.0">
        <emma:interpretation id="{B25304D3-1692-49E3-89E5-F8CB81060EDD}" emma:medium="tactile" emma:mode="ink">
          <msink:context xmlns:msink="http://schemas.microsoft.com/ink/2010/main" type="inkDrawing" rotatedBoundingBox="22780,7748 22795,7748 22795,7763 22780,7763" shapeName="Other"/>
        </emma:interpretation>
      </emma:emma>
    </inkml:annotationXML>
    <inkml:trace contextRef="#ctx0" brushRef="#br0">51-51</inkml:trace>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5-22T04:48:05.372"/>
    </inkml:context>
    <inkml:brush xml:id="br0">
      <inkml:brushProperty name="width" value="0.04667" units="cm"/>
      <inkml:brushProperty name="height" value="0.04667" units="cm"/>
      <inkml:brushProperty name="color" value="#5B9BD5"/>
      <inkml:brushProperty name="ignorePressure" value="1"/>
    </inkml:brush>
  </inkml:definitions>
  <inkml:traceGroup>
    <inkml:annotationXML>
      <emma:emma xmlns:emma="http://www.w3.org/2003/04/emma" version="1.0">
        <emma:interpretation id="{0FFE8D84-2D2A-4004-AE9E-819160DE7308}" emma:medium="tactile" emma:mode="ink">
          <msink:context xmlns:msink="http://schemas.microsoft.com/ink/2010/main" type="inkDrawing" rotatedBoundingBox="22729,7799 22729,7809 22714,7809 22714,7799" shapeName="Other"/>
        </emma:interpretation>
      </emma:emma>
    </inkml:annotationXML>
    <inkml:trace contextRef="#ctx0" brushRef="#br0">0 1,'0'4,"0"2</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A7CAA76C-5C31-4A68-9568-E7B4EFAAFA94}" type="datetimeFigureOut">
              <a:rPr lang="en-GB" smtClean="0"/>
              <a:t>25/07/2016</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79A56703-1B45-4553-A405-9B872660F2FB}" type="slidenum">
              <a:rPr lang="en-GB" smtClean="0"/>
              <a:t>‹#›</a:t>
            </a:fld>
            <a:endParaRPr lang="en-GB"/>
          </a:p>
        </p:txBody>
      </p:sp>
    </p:spTree>
    <p:extLst>
      <p:ext uri="{BB962C8B-B14F-4D97-AF65-F5344CB8AC3E}">
        <p14:creationId xmlns:p14="http://schemas.microsoft.com/office/powerpoint/2010/main" val="414128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1 – 9 are introductory (what are financial diaries?,</a:t>
            </a:r>
            <a:r>
              <a:rPr lang="en-US" baseline="0" dirty="0"/>
              <a:t> basic facts about the </a:t>
            </a:r>
            <a:r>
              <a:rPr lang="en-US" baseline="0" dirty="0" err="1"/>
              <a:t>Hrishi</a:t>
            </a:r>
            <a:r>
              <a:rPr lang="en-US" baseline="0" dirty="0"/>
              <a:t> diaries). Slides 10 – 18 illustrate patterns seen in the diary data selected to provoke thought. Slides 19 -22 highlight a few ideas we can chew on in the brainstorming session</a:t>
            </a:r>
            <a:endParaRPr lang="en-US" dirty="0"/>
          </a:p>
        </p:txBody>
      </p:sp>
      <p:sp>
        <p:nvSpPr>
          <p:cNvPr id="4" name="Slide Number Placeholder 3"/>
          <p:cNvSpPr>
            <a:spLocks noGrp="1"/>
          </p:cNvSpPr>
          <p:nvPr>
            <p:ph type="sldNum" sz="quarter" idx="10"/>
          </p:nvPr>
        </p:nvSpPr>
        <p:spPr/>
        <p:txBody>
          <a:bodyPr/>
          <a:lstStyle/>
          <a:p>
            <a:fld id="{79A56703-1B45-4553-A405-9B872660F2FB}" type="slidenum">
              <a:rPr lang="en-GB" smtClean="0"/>
              <a:t>1</a:t>
            </a:fld>
            <a:endParaRPr lang="en-GB"/>
          </a:p>
        </p:txBody>
      </p:sp>
    </p:spTree>
    <p:extLst>
      <p:ext uri="{BB962C8B-B14F-4D97-AF65-F5344CB8AC3E}">
        <p14:creationId xmlns:p14="http://schemas.microsoft.com/office/powerpoint/2010/main" val="2664031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10</a:t>
            </a:fld>
            <a:endParaRPr lang="en-GB"/>
          </a:p>
        </p:txBody>
      </p:sp>
    </p:spTree>
    <p:extLst>
      <p:ext uri="{BB962C8B-B14F-4D97-AF65-F5344CB8AC3E}">
        <p14:creationId xmlns:p14="http://schemas.microsoft.com/office/powerpoint/2010/main" val="369844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Offer</a:t>
            </a:r>
            <a:r>
              <a:rPr lang="en-GB" baseline="0" dirty="0"/>
              <a:t> the audience a chance </a:t>
            </a:r>
            <a:r>
              <a:rPr lang="en-GB" dirty="0"/>
              <a:t>to add to this list….. </a:t>
            </a:r>
          </a:p>
        </p:txBody>
      </p:sp>
      <p:sp>
        <p:nvSpPr>
          <p:cNvPr id="4" name="Slide Number Placeholder 3"/>
          <p:cNvSpPr>
            <a:spLocks noGrp="1"/>
          </p:cNvSpPr>
          <p:nvPr>
            <p:ph type="sldNum" sz="quarter" idx="10"/>
          </p:nvPr>
        </p:nvSpPr>
        <p:spPr/>
        <p:txBody>
          <a:bodyPr/>
          <a:lstStyle/>
          <a:p>
            <a:fld id="{79A56703-1B45-4553-A405-9B872660F2FB}" type="slidenum">
              <a:rPr lang="en-GB" smtClean="0"/>
              <a:t>11</a:t>
            </a:fld>
            <a:endParaRPr lang="en-GB"/>
          </a:p>
        </p:txBody>
      </p:sp>
    </p:spTree>
    <p:extLst>
      <p:ext uri="{BB962C8B-B14F-4D97-AF65-F5344CB8AC3E}">
        <p14:creationId xmlns:p14="http://schemas.microsoft.com/office/powerpoint/2010/main" val="392798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Phone ownership is growing fast. The current very low level of mobile-enabled transactions doesn’t imply that things won’t change. But the majority</a:t>
            </a:r>
            <a:r>
              <a:rPr lang="en-GB" baseline="0" dirty="0"/>
              <a:t> of Diarists see no reason to use the key mobile service – money transmission  - telling us ‘I never have any need to send or receive money from afar’, and most have other ways to save and borrow</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12</a:t>
            </a:fld>
            <a:endParaRPr lang="en-GB"/>
          </a:p>
        </p:txBody>
      </p:sp>
    </p:spTree>
    <p:extLst>
      <p:ext uri="{BB962C8B-B14F-4D97-AF65-F5344CB8AC3E}">
        <p14:creationId xmlns:p14="http://schemas.microsoft.com/office/powerpoint/2010/main" val="327793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our farmers exhibit this ‘little and often’ purchases and sales, though sometimes some of them also make lumpy sales (post-harvest</a:t>
            </a:r>
            <a:r>
              <a:rPr lang="en-GB" baseline="0" dirty="0"/>
              <a:t> or selling big livestock). This may not be true in less densely populated areas of Bangladesh.</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13</a:t>
            </a:fld>
            <a:endParaRPr lang="en-GB"/>
          </a:p>
        </p:txBody>
      </p:sp>
    </p:spTree>
    <p:extLst>
      <p:ext uri="{BB962C8B-B14F-4D97-AF65-F5344CB8AC3E}">
        <p14:creationId xmlns:p14="http://schemas.microsoft.com/office/powerpoint/2010/main" val="122209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for every taka our Diarists earn or spend, they push just over a taka through savings or loan services or devices: this</a:t>
            </a:r>
            <a:r>
              <a:rPr lang="en-GB" baseline="0"/>
              <a:t> reinforces my view (reflected in later slides) that the ‘big’ place to look for product innovation and improvement is in basic intermediation  </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14</a:t>
            </a:fld>
            <a:endParaRPr lang="en-GB"/>
          </a:p>
        </p:txBody>
      </p:sp>
    </p:spTree>
    <p:extLst>
      <p:ext uri="{BB962C8B-B14F-4D97-AF65-F5344CB8AC3E}">
        <p14:creationId xmlns:p14="http://schemas.microsoft.com/office/powerpoint/2010/main" val="2258540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slide on ‘diversity’. Shopkeeper A takes virtually no loans, doesn’t need them, buying stock daily out of daily sales and a small cash reserve. He is prospering. Shopkeeper B has got into a loan trap. She too buys most of her stock from daily sales and the bulk of </a:t>
            </a:r>
            <a:r>
              <a:rPr lang="en-GB" dirty="0" err="1"/>
              <a:t>hger</a:t>
            </a:r>
            <a:r>
              <a:rPr lang="en-GB" dirty="0"/>
              <a:t> loans go into repaying other loans. She is under</a:t>
            </a:r>
            <a:r>
              <a:rPr lang="en-GB" baseline="0" dirty="0"/>
              <a:t> considerable stress. So DON’T treat them the same!</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15</a:t>
            </a:fld>
            <a:endParaRPr lang="en-GB"/>
          </a:p>
        </p:txBody>
      </p:sp>
    </p:spTree>
    <p:extLst>
      <p:ext uri="{BB962C8B-B14F-4D97-AF65-F5344CB8AC3E}">
        <p14:creationId xmlns:p14="http://schemas.microsoft.com/office/powerpoint/2010/main" val="133813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Another key ‘diversity’ issue slide. The poorer household, avoiding loans, is able to save and has built up a cushion.  The better-off household has fallen into a loan trap. They need rescuing. Hence the importance of ‘P9’ type products. Don’t treat them the same!</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16</a:t>
            </a:fld>
            <a:endParaRPr lang="en-GB"/>
          </a:p>
        </p:txBody>
      </p:sp>
    </p:spTree>
    <p:extLst>
      <p:ext uri="{BB962C8B-B14F-4D97-AF65-F5344CB8AC3E}">
        <p14:creationId xmlns:p14="http://schemas.microsoft.com/office/powerpoint/2010/main" val="3945979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Gifts always seem to emerge when a major event (death, serious illness)</a:t>
            </a:r>
            <a:r>
              <a:rPr lang="en-GB" baseline="0" dirty="0"/>
              <a:t> occurs. Note that the gifts are supplemented by savings withdrawals rather than loans. There is a general expectation of reciprocity. </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17</a:t>
            </a:fld>
            <a:endParaRPr lang="en-GB"/>
          </a:p>
        </p:txBody>
      </p:sp>
    </p:spTree>
    <p:extLst>
      <p:ext uri="{BB962C8B-B14F-4D97-AF65-F5344CB8AC3E}">
        <p14:creationId xmlns:p14="http://schemas.microsoft.com/office/powerpoint/2010/main" val="203895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slide on MFIs. They have been transformed from lenders to the very poor into trusted holders of low-to-middle income household savings. They must seen, regulated, linked, and made to behave responsibly as such. </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18</a:t>
            </a:fld>
            <a:endParaRPr lang="en-GB"/>
          </a:p>
        </p:txBody>
      </p:sp>
    </p:spTree>
    <p:extLst>
      <p:ext uri="{BB962C8B-B14F-4D97-AF65-F5344CB8AC3E}">
        <p14:creationId xmlns:p14="http://schemas.microsoft.com/office/powerpoint/2010/main" val="1494115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Role of financial services and devices, above all savings, in paying</a:t>
            </a:r>
            <a:r>
              <a:rPr lang="en-GB" baseline="0" dirty="0"/>
              <a:t> for big occasions.  </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19</a:t>
            </a:fld>
            <a:endParaRPr lang="en-GB"/>
          </a:p>
        </p:txBody>
      </p:sp>
    </p:spTree>
    <p:extLst>
      <p:ext uri="{BB962C8B-B14F-4D97-AF65-F5344CB8AC3E}">
        <p14:creationId xmlns:p14="http://schemas.microsoft.com/office/powerpoint/2010/main" val="104021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The answer to the initial question (do poor people have financial lives?) seems obvious now, but in the 1990’s MFIs and others often behaved as if poor people had no financial life other than loans from grasping moneylenders</a:t>
            </a:r>
          </a:p>
        </p:txBody>
      </p:sp>
      <p:sp>
        <p:nvSpPr>
          <p:cNvPr id="4" name="Slide Number Placeholder 3"/>
          <p:cNvSpPr>
            <a:spLocks noGrp="1"/>
          </p:cNvSpPr>
          <p:nvPr>
            <p:ph type="sldNum" sz="quarter" idx="10"/>
          </p:nvPr>
        </p:nvSpPr>
        <p:spPr/>
        <p:txBody>
          <a:bodyPr/>
          <a:lstStyle/>
          <a:p>
            <a:fld id="{79A56703-1B45-4553-A405-9B872660F2FB}" type="slidenum">
              <a:rPr lang="en-GB" smtClean="0"/>
              <a:t>2</a:t>
            </a:fld>
            <a:endParaRPr lang="en-GB"/>
          </a:p>
        </p:txBody>
      </p:sp>
    </p:spTree>
    <p:extLst>
      <p:ext uri="{BB962C8B-B14F-4D97-AF65-F5344CB8AC3E}">
        <p14:creationId xmlns:p14="http://schemas.microsoft.com/office/powerpoint/2010/main" val="528781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question is, could she have done better with more specific tools for her pension savings? A GPS is Grameen Bank’s version of the DPS (Deposit Pension</a:t>
            </a:r>
            <a:r>
              <a:rPr lang="en-GB" baseline="0" dirty="0"/>
              <a:t> Savings) a popular product of the formal banks. </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20</a:t>
            </a:fld>
            <a:endParaRPr lang="en-GB"/>
          </a:p>
        </p:txBody>
      </p:sp>
    </p:spTree>
    <p:extLst>
      <p:ext uri="{BB962C8B-B14F-4D97-AF65-F5344CB8AC3E}">
        <p14:creationId xmlns:p14="http://schemas.microsoft.com/office/powerpoint/2010/main" val="3636975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P9 is a pilot scheme at Shohoz Shonchoy aimed at helping people to borrow less and save more. </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21</a:t>
            </a:fld>
            <a:endParaRPr lang="en-GB"/>
          </a:p>
        </p:txBody>
      </p:sp>
    </p:spTree>
    <p:extLst>
      <p:ext uri="{BB962C8B-B14F-4D97-AF65-F5344CB8AC3E}">
        <p14:creationId xmlns:p14="http://schemas.microsoft.com/office/powerpoint/2010/main" val="4127083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ideas about ‘basic intermediation’</a:t>
            </a:r>
          </a:p>
        </p:txBody>
      </p:sp>
      <p:sp>
        <p:nvSpPr>
          <p:cNvPr id="4" name="Slide Number Placeholder 3"/>
          <p:cNvSpPr>
            <a:spLocks noGrp="1"/>
          </p:cNvSpPr>
          <p:nvPr>
            <p:ph type="sldNum" sz="quarter" idx="10"/>
          </p:nvPr>
        </p:nvSpPr>
        <p:spPr/>
        <p:txBody>
          <a:bodyPr/>
          <a:lstStyle/>
          <a:p>
            <a:fld id="{79A56703-1B45-4553-A405-9B872660F2FB}" type="slidenum">
              <a:rPr lang="en-GB" smtClean="0"/>
              <a:t>22</a:t>
            </a:fld>
            <a:endParaRPr lang="en-GB"/>
          </a:p>
        </p:txBody>
      </p:sp>
    </p:spTree>
    <p:extLst>
      <p:ext uri="{BB962C8B-B14F-4D97-AF65-F5344CB8AC3E}">
        <p14:creationId xmlns:p14="http://schemas.microsoft.com/office/powerpoint/2010/main" val="1647128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23</a:t>
            </a:fld>
            <a:endParaRPr lang="en-GB"/>
          </a:p>
        </p:txBody>
      </p:sp>
    </p:spTree>
    <p:extLst>
      <p:ext uri="{BB962C8B-B14F-4D97-AF65-F5344CB8AC3E}">
        <p14:creationId xmlns:p14="http://schemas.microsoft.com/office/powerpoint/2010/main" val="3550350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24</a:t>
            </a:fld>
            <a:endParaRPr lang="en-GB"/>
          </a:p>
        </p:txBody>
      </p:sp>
    </p:spTree>
    <p:extLst>
      <p:ext uri="{BB962C8B-B14F-4D97-AF65-F5344CB8AC3E}">
        <p14:creationId xmlns:p14="http://schemas.microsoft.com/office/powerpoint/2010/main" val="230562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Explain that the sample was drawn from the general population around Kapasia, and </a:t>
            </a:r>
            <a:r>
              <a:rPr lang="en-US" sz="1000" b="1" i="1" dirty="0"/>
              <a:t>not</a:t>
            </a:r>
            <a:r>
              <a:rPr lang="en-US" sz="1000" dirty="0"/>
              <a:t> from Shohoz Shonchoy clients only</a:t>
            </a:r>
          </a:p>
        </p:txBody>
      </p:sp>
      <p:sp>
        <p:nvSpPr>
          <p:cNvPr id="4" name="Slide Number Placeholder 3"/>
          <p:cNvSpPr>
            <a:spLocks noGrp="1"/>
          </p:cNvSpPr>
          <p:nvPr>
            <p:ph type="sldNum" sz="quarter" idx="10"/>
          </p:nvPr>
        </p:nvSpPr>
        <p:spPr/>
        <p:txBody>
          <a:bodyPr/>
          <a:lstStyle/>
          <a:p>
            <a:fld id="{79A56703-1B45-4553-A405-9B872660F2FB}" type="slidenum">
              <a:rPr lang="en-GB" smtClean="0"/>
              <a:t>3</a:t>
            </a:fld>
            <a:endParaRPr lang="en-GB"/>
          </a:p>
        </p:txBody>
      </p:sp>
    </p:spTree>
    <p:extLst>
      <p:ext uri="{BB962C8B-B14F-4D97-AF65-F5344CB8AC3E}">
        <p14:creationId xmlns:p14="http://schemas.microsoft.com/office/powerpoint/2010/main" val="75581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4</a:t>
            </a:fld>
            <a:endParaRPr lang="en-GB"/>
          </a:p>
        </p:txBody>
      </p:sp>
    </p:spTree>
    <p:extLst>
      <p:ext uri="{BB962C8B-B14F-4D97-AF65-F5344CB8AC3E}">
        <p14:creationId xmlns:p14="http://schemas.microsoft.com/office/powerpoint/2010/main" val="277110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5</a:t>
            </a:fld>
            <a:endParaRPr lang="en-GB"/>
          </a:p>
        </p:txBody>
      </p:sp>
    </p:spTree>
    <p:extLst>
      <p:ext uri="{BB962C8B-B14F-4D97-AF65-F5344CB8AC3E}">
        <p14:creationId xmlns:p14="http://schemas.microsoft.com/office/powerpoint/2010/main" val="230536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6</a:t>
            </a:fld>
            <a:endParaRPr lang="en-GB"/>
          </a:p>
        </p:txBody>
      </p:sp>
    </p:spTree>
    <p:extLst>
      <p:ext uri="{BB962C8B-B14F-4D97-AF65-F5344CB8AC3E}">
        <p14:creationId xmlns:p14="http://schemas.microsoft.com/office/powerpoint/2010/main" val="118534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have multiple sources of income: self-reported main occupation not necessarily the main source of income:</a:t>
            </a:r>
            <a:r>
              <a:rPr lang="en-GB" baseline="0" dirty="0"/>
              <a:t> ‘other’ include an Imam (</a:t>
            </a:r>
            <a:r>
              <a:rPr lang="en-GB" baseline="0"/>
              <a:t>pictured). ‘Diversity’ is a theme of the presentation (it means you can’t satisfactorily segment the financial services market by occupation or income class)</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7</a:t>
            </a:fld>
            <a:endParaRPr lang="en-GB"/>
          </a:p>
        </p:txBody>
      </p:sp>
    </p:spTree>
    <p:extLst>
      <p:ext uri="{BB962C8B-B14F-4D97-AF65-F5344CB8AC3E}">
        <p14:creationId xmlns:p14="http://schemas.microsoft.com/office/powerpoint/2010/main" val="317473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‘We’’</a:t>
            </a:r>
            <a:r>
              <a:rPr lang="en-GB" dirty="0" err="1"/>
              <a:t>ll</a:t>
            </a:r>
            <a:r>
              <a:rPr lang="en-GB" dirty="0"/>
              <a:t> talk mostly about financial services today, but there are other areas where these data can be useful…’. Useful perhaps when planning to launch sales of ‘socially beneficially’ goods and services.</a:t>
            </a:r>
            <a:r>
              <a:rPr lang="en-GB" baseline="0" dirty="0"/>
              <a:t> There is considerable diversity among diarists in the level of volatility of income. </a:t>
            </a:r>
            <a:r>
              <a:rPr lang="en-GB" dirty="0"/>
              <a:t> </a:t>
            </a:r>
          </a:p>
        </p:txBody>
      </p:sp>
      <p:sp>
        <p:nvSpPr>
          <p:cNvPr id="4" name="Slide Number Placeholder 3"/>
          <p:cNvSpPr>
            <a:spLocks noGrp="1"/>
          </p:cNvSpPr>
          <p:nvPr>
            <p:ph type="sldNum" sz="quarter" idx="10"/>
          </p:nvPr>
        </p:nvSpPr>
        <p:spPr/>
        <p:txBody>
          <a:bodyPr/>
          <a:lstStyle/>
          <a:p>
            <a:fld id="{79A56703-1B45-4553-A405-9B872660F2FB}" type="slidenum">
              <a:rPr lang="en-GB" smtClean="0"/>
              <a:t>8</a:t>
            </a:fld>
            <a:endParaRPr lang="en-GB"/>
          </a:p>
        </p:txBody>
      </p:sp>
    </p:spTree>
    <p:extLst>
      <p:ext uri="{BB962C8B-B14F-4D97-AF65-F5344CB8AC3E}">
        <p14:creationId xmlns:p14="http://schemas.microsoft.com/office/powerpoint/2010/main" val="1839465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take a moment to explain the chart set-up: horizontal axis is time, vertical is aggregated transaction value (inflows above the line, outflows below the line)</a:t>
            </a:r>
            <a:endParaRPr lang="en-GB" dirty="0"/>
          </a:p>
        </p:txBody>
      </p:sp>
      <p:sp>
        <p:nvSpPr>
          <p:cNvPr id="4" name="Slide Number Placeholder 3"/>
          <p:cNvSpPr>
            <a:spLocks noGrp="1"/>
          </p:cNvSpPr>
          <p:nvPr>
            <p:ph type="sldNum" sz="quarter" idx="10"/>
          </p:nvPr>
        </p:nvSpPr>
        <p:spPr/>
        <p:txBody>
          <a:bodyPr/>
          <a:lstStyle/>
          <a:p>
            <a:fld id="{79A56703-1B45-4553-A405-9B872660F2FB}" type="slidenum">
              <a:rPr lang="en-GB" smtClean="0"/>
              <a:t>9</a:t>
            </a:fld>
            <a:endParaRPr lang="en-GB"/>
          </a:p>
        </p:txBody>
      </p:sp>
    </p:spTree>
    <p:extLst>
      <p:ext uri="{BB962C8B-B14F-4D97-AF65-F5344CB8AC3E}">
        <p14:creationId xmlns:p14="http://schemas.microsoft.com/office/powerpoint/2010/main" val="412673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2C648C-AA51-477C-9AD4-E9CF57F4785A}"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6EB23-210A-44BE-A087-DAB861B45503}" type="slidenum">
              <a:rPr lang="en-GB" smtClean="0"/>
              <a:t>‹#›</a:t>
            </a:fld>
            <a:endParaRPr lang="en-GB"/>
          </a:p>
        </p:txBody>
      </p:sp>
    </p:spTree>
    <p:extLst>
      <p:ext uri="{BB962C8B-B14F-4D97-AF65-F5344CB8AC3E}">
        <p14:creationId xmlns:p14="http://schemas.microsoft.com/office/powerpoint/2010/main" val="274967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2C648C-AA51-477C-9AD4-E9CF57F4785A}"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6EB23-210A-44BE-A087-DAB861B45503}" type="slidenum">
              <a:rPr lang="en-GB" smtClean="0"/>
              <a:t>‹#›</a:t>
            </a:fld>
            <a:endParaRPr lang="en-GB"/>
          </a:p>
        </p:txBody>
      </p:sp>
    </p:spTree>
    <p:extLst>
      <p:ext uri="{BB962C8B-B14F-4D97-AF65-F5344CB8AC3E}">
        <p14:creationId xmlns:p14="http://schemas.microsoft.com/office/powerpoint/2010/main" val="326623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2C648C-AA51-477C-9AD4-E9CF57F4785A}"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6EB23-210A-44BE-A087-DAB861B45503}" type="slidenum">
              <a:rPr lang="en-GB" smtClean="0"/>
              <a:t>‹#›</a:t>
            </a:fld>
            <a:endParaRPr lang="en-GB"/>
          </a:p>
        </p:txBody>
      </p:sp>
    </p:spTree>
    <p:extLst>
      <p:ext uri="{BB962C8B-B14F-4D97-AF65-F5344CB8AC3E}">
        <p14:creationId xmlns:p14="http://schemas.microsoft.com/office/powerpoint/2010/main" val="411716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2C648C-AA51-477C-9AD4-E9CF57F4785A}"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6EB23-210A-44BE-A087-DAB861B45503}" type="slidenum">
              <a:rPr lang="en-GB" smtClean="0"/>
              <a:t>‹#›</a:t>
            </a:fld>
            <a:endParaRPr lang="en-GB"/>
          </a:p>
        </p:txBody>
      </p:sp>
    </p:spTree>
    <p:extLst>
      <p:ext uri="{BB962C8B-B14F-4D97-AF65-F5344CB8AC3E}">
        <p14:creationId xmlns:p14="http://schemas.microsoft.com/office/powerpoint/2010/main" val="335389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2C648C-AA51-477C-9AD4-E9CF57F4785A}"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6EB23-210A-44BE-A087-DAB861B45503}" type="slidenum">
              <a:rPr lang="en-GB" smtClean="0"/>
              <a:t>‹#›</a:t>
            </a:fld>
            <a:endParaRPr lang="en-GB"/>
          </a:p>
        </p:txBody>
      </p:sp>
    </p:spTree>
    <p:extLst>
      <p:ext uri="{BB962C8B-B14F-4D97-AF65-F5344CB8AC3E}">
        <p14:creationId xmlns:p14="http://schemas.microsoft.com/office/powerpoint/2010/main" val="419628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2C648C-AA51-477C-9AD4-E9CF57F4785A}" type="datetimeFigureOut">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6EB23-210A-44BE-A087-DAB861B45503}" type="slidenum">
              <a:rPr lang="en-GB" smtClean="0"/>
              <a:t>‹#›</a:t>
            </a:fld>
            <a:endParaRPr lang="en-GB"/>
          </a:p>
        </p:txBody>
      </p:sp>
    </p:spTree>
    <p:extLst>
      <p:ext uri="{BB962C8B-B14F-4D97-AF65-F5344CB8AC3E}">
        <p14:creationId xmlns:p14="http://schemas.microsoft.com/office/powerpoint/2010/main" val="350928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2C648C-AA51-477C-9AD4-E9CF57F4785A}" type="datetimeFigureOut">
              <a:rPr lang="en-GB" smtClean="0"/>
              <a:t>25/07/2016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26EB23-210A-44BE-A087-DAB861B45503}" type="slidenum">
              <a:rPr lang="en-GB" smtClean="0"/>
              <a:t>‹#›</a:t>
            </a:fld>
            <a:endParaRPr lang="en-GB"/>
          </a:p>
        </p:txBody>
      </p:sp>
    </p:spTree>
    <p:extLst>
      <p:ext uri="{BB962C8B-B14F-4D97-AF65-F5344CB8AC3E}">
        <p14:creationId xmlns:p14="http://schemas.microsoft.com/office/powerpoint/2010/main" val="380422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2C648C-AA51-477C-9AD4-E9CF57F4785A}" type="datetimeFigureOut">
              <a:rPr lang="en-GB" smtClean="0"/>
              <a:t>25/07/2016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26EB23-210A-44BE-A087-DAB861B45503}" type="slidenum">
              <a:rPr lang="en-GB" smtClean="0"/>
              <a:t>‹#›</a:t>
            </a:fld>
            <a:endParaRPr lang="en-GB"/>
          </a:p>
        </p:txBody>
      </p:sp>
    </p:spTree>
    <p:extLst>
      <p:ext uri="{BB962C8B-B14F-4D97-AF65-F5344CB8AC3E}">
        <p14:creationId xmlns:p14="http://schemas.microsoft.com/office/powerpoint/2010/main" val="159258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C648C-AA51-477C-9AD4-E9CF57F4785A}" type="datetimeFigureOut">
              <a:rPr lang="en-GB" smtClean="0"/>
              <a:t>25/07/2016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26EB23-210A-44BE-A087-DAB861B45503}" type="slidenum">
              <a:rPr lang="en-GB" smtClean="0"/>
              <a:t>‹#›</a:t>
            </a:fld>
            <a:endParaRPr lang="en-GB"/>
          </a:p>
        </p:txBody>
      </p:sp>
    </p:spTree>
    <p:extLst>
      <p:ext uri="{BB962C8B-B14F-4D97-AF65-F5344CB8AC3E}">
        <p14:creationId xmlns:p14="http://schemas.microsoft.com/office/powerpoint/2010/main" val="265887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2C648C-AA51-477C-9AD4-E9CF57F4785A}" type="datetimeFigureOut">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6EB23-210A-44BE-A087-DAB861B45503}" type="slidenum">
              <a:rPr lang="en-GB" smtClean="0"/>
              <a:t>‹#›</a:t>
            </a:fld>
            <a:endParaRPr lang="en-GB"/>
          </a:p>
        </p:txBody>
      </p:sp>
    </p:spTree>
    <p:extLst>
      <p:ext uri="{BB962C8B-B14F-4D97-AF65-F5344CB8AC3E}">
        <p14:creationId xmlns:p14="http://schemas.microsoft.com/office/powerpoint/2010/main" val="373627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2C648C-AA51-477C-9AD4-E9CF57F4785A}" type="datetimeFigureOut">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6EB23-210A-44BE-A087-DAB861B45503}" type="slidenum">
              <a:rPr lang="en-GB" smtClean="0"/>
              <a:t>‹#›</a:t>
            </a:fld>
            <a:endParaRPr lang="en-GB"/>
          </a:p>
        </p:txBody>
      </p:sp>
    </p:spTree>
    <p:extLst>
      <p:ext uri="{BB962C8B-B14F-4D97-AF65-F5344CB8AC3E}">
        <p14:creationId xmlns:p14="http://schemas.microsoft.com/office/powerpoint/2010/main" val="8952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C648C-AA51-477C-9AD4-E9CF57F4785A}" type="datetimeFigureOut">
              <a:rPr lang="en-GB" smtClean="0"/>
              <a:t>25/07/2016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6EB23-210A-44BE-A087-DAB861B45503}" type="slidenum">
              <a:rPr lang="en-GB" smtClean="0"/>
              <a:t>‹#›</a:t>
            </a:fld>
            <a:endParaRPr lang="en-GB"/>
          </a:p>
        </p:txBody>
      </p:sp>
    </p:spTree>
    <p:extLst>
      <p:ext uri="{BB962C8B-B14F-4D97-AF65-F5344CB8AC3E}">
        <p14:creationId xmlns:p14="http://schemas.microsoft.com/office/powerpoint/2010/main" val="3968379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chart" Target="../charts/chart2.xml"/><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9364" y="879767"/>
            <a:ext cx="4307633" cy="1462217"/>
          </a:xfrm>
        </p:spPr>
        <p:txBody>
          <a:bodyPr>
            <a:normAutofit/>
          </a:bodyPr>
          <a:lstStyle/>
          <a:p>
            <a:r>
              <a:rPr lang="en-GB" sz="4000" b="1" dirty="0">
                <a:solidFill>
                  <a:srgbClr val="0070C0"/>
                </a:solidFill>
              </a:rPr>
              <a:t>The Hrishipara Daily Diaries</a:t>
            </a:r>
          </a:p>
        </p:txBody>
      </p:sp>
      <p:sp>
        <p:nvSpPr>
          <p:cNvPr id="3" name="Subtitle 2"/>
          <p:cNvSpPr>
            <a:spLocks noGrp="1"/>
          </p:cNvSpPr>
          <p:nvPr>
            <p:ph type="subTitle" idx="1"/>
          </p:nvPr>
        </p:nvSpPr>
        <p:spPr>
          <a:xfrm>
            <a:off x="1129364" y="2827596"/>
            <a:ext cx="4307633" cy="1660427"/>
          </a:xfrm>
        </p:spPr>
        <p:txBody>
          <a:bodyPr>
            <a:normAutofit fontScale="92500"/>
          </a:bodyPr>
          <a:lstStyle/>
          <a:p>
            <a:r>
              <a:rPr lang="en-GB" dirty="0"/>
              <a:t>Tracking the money-management behaviour of low-income households in central Bangladesh</a:t>
            </a:r>
          </a:p>
          <a:p>
            <a:endParaRPr lang="en-GB" sz="100" dirty="0"/>
          </a:p>
          <a:p>
            <a:r>
              <a:rPr lang="en-GB" sz="1700" dirty="0"/>
              <a:t>May 2015 - May 2016</a:t>
            </a:r>
          </a:p>
        </p:txBody>
      </p:sp>
      <p:pic>
        <p:nvPicPr>
          <p:cNvPr id="4" name="Picture 3" descr="C:\Users\Stuart\SkyDrive\画像\Screenshots\2016-04-01.png"/>
          <p:cNvPicPr/>
          <p:nvPr/>
        </p:nvPicPr>
        <p:blipFill rotWithShape="1">
          <a:blip r:embed="rId3">
            <a:extLst>
              <a:ext uri="{28A0092B-C50C-407E-A947-70E740481C1C}">
                <a14:useLocalDpi xmlns:a14="http://schemas.microsoft.com/office/drawing/2010/main" val="0"/>
              </a:ext>
            </a:extLst>
          </a:blip>
          <a:srcRect l="42557" t="23288" r="28517" b="29861"/>
          <a:stretch/>
        </p:blipFill>
        <p:spPr bwMode="auto">
          <a:xfrm>
            <a:off x="5967765" y="785178"/>
            <a:ext cx="5421086" cy="5382357"/>
          </a:xfrm>
          <a:prstGeom prst="rect">
            <a:avLst/>
          </a:prstGeom>
          <a:noFill/>
          <a:ln>
            <a:noFill/>
          </a:ln>
          <a:effectLst>
            <a:softEdge rad="127000"/>
          </a:effectLst>
          <a:extLst>
            <a:ext uri="{53640926-AAD7-44D8-BBD7-CCE9431645EC}">
              <a14:shadowObscured xmlns:a14="http://schemas.microsoft.com/office/drawing/2010/main"/>
            </a:ext>
          </a:extLst>
        </p:spPr>
      </p:pic>
      <p:sp>
        <p:nvSpPr>
          <p:cNvPr id="6" name="Subtitle 2"/>
          <p:cNvSpPr txBox="1">
            <a:spLocks/>
          </p:cNvSpPr>
          <p:nvPr/>
        </p:nvSpPr>
        <p:spPr>
          <a:xfrm>
            <a:off x="1129364" y="5281463"/>
            <a:ext cx="4307633" cy="8860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Project managed by Stuart Rutherford </a:t>
            </a:r>
            <a:br>
              <a:rPr lang="en-GB" sz="1400" dirty="0"/>
            </a:br>
            <a:r>
              <a:rPr lang="en-GB" sz="1400" dirty="0"/>
              <a:t>and </a:t>
            </a:r>
            <a:r>
              <a:rPr lang="en-GB" sz="1400" dirty="0" err="1"/>
              <a:t>Md</a:t>
            </a:r>
            <a:r>
              <a:rPr lang="en-GB" sz="1400" dirty="0"/>
              <a:t> </a:t>
            </a:r>
            <a:r>
              <a:rPr lang="en-GB" sz="1400" dirty="0" err="1"/>
              <a:t>Kalimuddin</a:t>
            </a:r>
            <a:endParaRPr lang="en-GB" sz="1400" dirty="0"/>
          </a:p>
          <a:p>
            <a:r>
              <a:rPr lang="en-GB" sz="1400" dirty="0"/>
              <a:t>Thanks to CGAP for support</a:t>
            </a:r>
          </a:p>
        </p:txBody>
      </p:sp>
      <mc:AlternateContent xmlns:mc="http://schemas.openxmlformats.org/markup-compatibility/2006" xmlns:p14="http://schemas.microsoft.com/office/powerpoint/2010/main">
        <mc:Choice Requires="p14">
          <p:contentPart p14:bwMode="auto" r:id="rId4">
            <p14:nvContentPartPr>
              <p14:cNvPr id="17" name="Ink 16"/>
              <p14:cNvContentPartPr/>
              <p14:nvPr/>
            </p14:nvContentPartPr>
            <p14:xfrm>
              <a:off x="7878196" y="2253967"/>
              <a:ext cx="991800" cy="863280"/>
            </p14:xfrm>
          </p:contentPart>
        </mc:Choice>
        <mc:Fallback xmlns="">
          <p:pic>
            <p:nvPicPr>
              <p:cNvPr id="17" name="Ink 16"/>
              <p:cNvPicPr/>
              <p:nvPr/>
            </p:nvPicPr>
            <p:blipFill>
              <a:blip r:embed="rId5"/>
              <a:stretch>
                <a:fillRect/>
              </a:stretch>
            </p:blipFill>
            <p:spPr>
              <a:xfrm>
                <a:off x="7869916" y="2245687"/>
                <a:ext cx="1008360" cy="87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p14:cNvContentPartPr/>
              <p14:nvPr/>
            </p14:nvContentPartPr>
            <p14:xfrm>
              <a:off x="8201116" y="2789287"/>
              <a:ext cx="360" cy="360"/>
            </p14:xfrm>
          </p:contentPart>
        </mc:Choice>
        <mc:Fallback xmlns="">
          <p:pic>
            <p:nvPicPr>
              <p:cNvPr id="18" name="Ink 17"/>
              <p:cNvPicPr/>
              <p:nvPr/>
            </p:nvPicPr>
            <p:blipFill/>
            <p:spPr/>
          </p:pic>
        </mc:Fallback>
      </mc:AlternateContent>
      <mc:AlternateContent xmlns:mc="http://schemas.openxmlformats.org/markup-compatibility/2006" xmlns:p14="http://schemas.microsoft.com/office/powerpoint/2010/main">
        <mc:Choice Requires="p14">
          <p:contentPart p14:bwMode="auto" r:id="rId7">
            <p14:nvContentPartPr>
              <p14:cNvPr id="19" name="Ink 18"/>
              <p14:cNvContentPartPr/>
              <p14:nvPr/>
            </p14:nvContentPartPr>
            <p14:xfrm>
              <a:off x="8182756" y="2808007"/>
              <a:ext cx="360" cy="3960"/>
            </p14:xfrm>
          </p:contentPart>
        </mc:Choice>
        <mc:Fallback xmlns="">
          <p:pic>
            <p:nvPicPr>
              <p:cNvPr id="19" name="Ink 18"/>
              <p:cNvPicPr/>
              <p:nvPr/>
            </p:nvPicPr>
            <p:blipFill>
              <a:blip r:embed="rId8"/>
              <a:stretch>
                <a:fillRect/>
              </a:stretch>
            </p:blipFill>
            <p:spPr>
              <a:xfrm>
                <a:off x="8174476" y="2799727"/>
                <a:ext cx="16920" cy="20520"/>
              </a:xfrm>
              <a:prstGeom prst="rect">
                <a:avLst/>
              </a:prstGeom>
            </p:spPr>
          </p:pic>
        </mc:Fallback>
      </mc:AlternateContent>
    </p:spTree>
    <p:extLst>
      <p:ext uri="{BB962C8B-B14F-4D97-AF65-F5344CB8AC3E}">
        <p14:creationId xmlns:p14="http://schemas.microsoft.com/office/powerpoint/2010/main" val="32302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How might these data be used?</a:t>
            </a:r>
          </a:p>
        </p:txBody>
      </p:sp>
      <p:sp>
        <p:nvSpPr>
          <p:cNvPr id="7" name="TextBox 6"/>
          <p:cNvSpPr txBox="1"/>
          <p:nvPr/>
        </p:nvSpPr>
        <p:spPr>
          <a:xfrm>
            <a:off x="246412" y="794219"/>
            <a:ext cx="11552011" cy="1061829"/>
          </a:xfrm>
          <a:prstGeom prst="rect">
            <a:avLst/>
          </a:prstGeom>
          <a:noFill/>
        </p:spPr>
        <p:txBody>
          <a:bodyPr wrap="square" rtlCol="0">
            <a:spAutoFit/>
          </a:bodyPr>
          <a:lstStyle/>
          <a:p>
            <a:pPr algn="ctr"/>
            <a:r>
              <a:rPr lang="en-GB" sz="2800" b="1" dirty="0">
                <a:solidFill>
                  <a:schemeClr val="accent1"/>
                </a:solidFill>
              </a:rPr>
              <a:t>Financial services provision</a:t>
            </a:r>
          </a:p>
          <a:p>
            <a:pPr algn="ctr"/>
            <a:r>
              <a:rPr lang="en-GB" sz="2400" i="1" dirty="0"/>
              <a:t>the diaries provide particularly good data on</a:t>
            </a:r>
            <a:r>
              <a:rPr lang="en-GB" sz="2400" dirty="0"/>
              <a:t>:</a:t>
            </a:r>
          </a:p>
          <a:p>
            <a:pPr algn="ctr"/>
            <a:endParaRPr lang="en-GB" sz="1100" dirty="0"/>
          </a:p>
        </p:txBody>
      </p:sp>
      <p:sp>
        <p:nvSpPr>
          <p:cNvPr id="12" name="TextBox 11"/>
          <p:cNvSpPr txBox="1"/>
          <p:nvPr/>
        </p:nvSpPr>
        <p:spPr>
          <a:xfrm>
            <a:off x="246412" y="1692347"/>
            <a:ext cx="5371673" cy="2308324"/>
          </a:xfrm>
          <a:prstGeom prst="rect">
            <a:avLst/>
          </a:prstGeom>
          <a:noFill/>
        </p:spPr>
        <p:txBody>
          <a:bodyPr wrap="square" rtlCol="0">
            <a:spAutoFit/>
          </a:bodyPr>
          <a:lstStyle/>
          <a:p>
            <a:r>
              <a:rPr lang="en-GB" sz="2400" b="1" dirty="0">
                <a:solidFill>
                  <a:schemeClr val="accent1"/>
                </a:solidFill>
              </a:rPr>
              <a:t>Borrowing:</a:t>
            </a:r>
          </a:p>
          <a:p>
            <a:pPr marL="342900" indent="-342900">
              <a:buFont typeface="Arial" panose="020B0604020202020204" pitchFamily="34" charset="0"/>
              <a:buChar char="•"/>
            </a:pPr>
            <a:r>
              <a:rPr lang="en-GB" sz="2000" dirty="0"/>
              <a:t>Interest-free from neighbours, family and employers</a:t>
            </a:r>
          </a:p>
          <a:p>
            <a:pPr marL="342900" indent="-342900">
              <a:buFont typeface="Arial" panose="020B0604020202020204" pitchFamily="34" charset="0"/>
              <a:buChar char="•"/>
            </a:pPr>
            <a:r>
              <a:rPr lang="en-GB" sz="2000" dirty="0"/>
              <a:t>On interest from private sources</a:t>
            </a:r>
          </a:p>
          <a:p>
            <a:pPr marL="342900" indent="-342900">
              <a:buFont typeface="Arial" panose="020B0604020202020204" pitchFamily="34" charset="0"/>
              <a:buChar char="•"/>
            </a:pPr>
            <a:r>
              <a:rPr lang="en-GB" sz="2000" dirty="0"/>
              <a:t>On interest from MFIs and Cooperatives</a:t>
            </a:r>
          </a:p>
          <a:p>
            <a:pPr marL="342900" indent="-342900">
              <a:buFont typeface="Arial" panose="020B0604020202020204" pitchFamily="34" charset="0"/>
              <a:buChar char="•"/>
            </a:pPr>
            <a:r>
              <a:rPr lang="en-GB" sz="2000" dirty="0"/>
              <a:t>From local </a:t>
            </a:r>
            <a:r>
              <a:rPr lang="en-GB" sz="2000" i="1" dirty="0"/>
              <a:t>samitis</a:t>
            </a:r>
            <a:r>
              <a:rPr lang="en-GB" sz="2000" dirty="0"/>
              <a:t> (informal savings and loan clubs)</a:t>
            </a:r>
          </a:p>
        </p:txBody>
      </p:sp>
      <p:sp>
        <p:nvSpPr>
          <p:cNvPr id="13" name="TextBox 12"/>
          <p:cNvSpPr txBox="1"/>
          <p:nvPr/>
        </p:nvSpPr>
        <p:spPr>
          <a:xfrm>
            <a:off x="6116715" y="1692347"/>
            <a:ext cx="5681708" cy="2469907"/>
          </a:xfrm>
          <a:prstGeom prst="rect">
            <a:avLst/>
          </a:prstGeom>
          <a:noFill/>
        </p:spPr>
        <p:txBody>
          <a:bodyPr wrap="square" rtlCol="0">
            <a:spAutoFit/>
          </a:bodyPr>
          <a:lstStyle/>
          <a:p>
            <a:r>
              <a:rPr lang="en-GB" sz="2400" b="1" dirty="0">
                <a:solidFill>
                  <a:schemeClr val="accent1"/>
                </a:solidFill>
              </a:rPr>
              <a:t>Saving:</a:t>
            </a:r>
          </a:p>
          <a:p>
            <a:pPr marL="342900" indent="-342900">
              <a:buFont typeface="Arial" panose="020B0604020202020204" pitchFamily="34" charset="0"/>
              <a:buChar char="•"/>
            </a:pPr>
            <a:r>
              <a:rPr lang="en-GB" sz="2000" dirty="0"/>
              <a:t>Interest-bearing with banks, MFIs and insurance companies</a:t>
            </a:r>
          </a:p>
          <a:p>
            <a:pPr marL="342900" indent="-342900">
              <a:buFont typeface="Arial" panose="020B0604020202020204" pitchFamily="34" charset="0"/>
              <a:buChar char="•"/>
            </a:pPr>
            <a:r>
              <a:rPr lang="en-GB" sz="2000" dirty="0"/>
              <a:t>With money-guards</a:t>
            </a:r>
          </a:p>
          <a:p>
            <a:pPr marL="342900" indent="-342900">
              <a:buFont typeface="Arial" panose="020B0604020202020204" pitchFamily="34" charset="0"/>
              <a:buChar char="•"/>
            </a:pPr>
            <a:r>
              <a:rPr lang="en-GB" sz="2000" dirty="0"/>
              <a:t>In the home and on the person</a:t>
            </a:r>
          </a:p>
          <a:p>
            <a:pPr marL="342900" indent="-342900">
              <a:buFont typeface="Arial" panose="020B0604020202020204" pitchFamily="34" charset="0"/>
              <a:buChar char="•"/>
            </a:pPr>
            <a:r>
              <a:rPr lang="en-GB" sz="2000" dirty="0"/>
              <a:t>Via lending to others</a:t>
            </a:r>
          </a:p>
          <a:p>
            <a:pPr marL="342900" indent="-342900">
              <a:buFont typeface="Arial" panose="020B0604020202020204" pitchFamily="34" charset="0"/>
              <a:buChar char="•"/>
            </a:pPr>
            <a:r>
              <a:rPr lang="en-GB" sz="2000" dirty="0"/>
              <a:t>Via conversion to in-kind goods and jewellery</a:t>
            </a:r>
          </a:p>
          <a:p>
            <a:pPr marL="342900" indent="-342900">
              <a:buFont typeface="Arial" panose="020B0604020202020204" pitchFamily="34" charset="0"/>
              <a:buChar char="•"/>
            </a:pPr>
            <a:endParaRPr lang="en-GB" sz="1050" dirty="0"/>
          </a:p>
        </p:txBody>
      </p:sp>
      <p:sp>
        <p:nvSpPr>
          <p:cNvPr id="14" name="TextBox 13"/>
          <p:cNvSpPr txBox="1"/>
          <p:nvPr/>
        </p:nvSpPr>
        <p:spPr>
          <a:xfrm>
            <a:off x="304854" y="4000671"/>
            <a:ext cx="11435126" cy="707886"/>
          </a:xfrm>
          <a:prstGeom prst="rect">
            <a:avLst/>
          </a:prstGeom>
          <a:noFill/>
        </p:spPr>
        <p:txBody>
          <a:bodyPr wrap="square" rtlCol="0">
            <a:spAutoFit/>
          </a:bodyPr>
          <a:lstStyle/>
          <a:p>
            <a:r>
              <a:rPr lang="en-GB" sz="2000" dirty="0"/>
              <a:t>We also have records of consumer credit (</a:t>
            </a:r>
            <a:r>
              <a:rPr lang="en-GB" sz="2000" i="1" dirty="0"/>
              <a:t>baki), </a:t>
            </a:r>
            <a:r>
              <a:rPr lang="en-GB" sz="2000" dirty="0"/>
              <a:t>mortgaging  (e.g. </a:t>
            </a:r>
            <a:r>
              <a:rPr lang="en-GB" sz="2000" i="1" dirty="0"/>
              <a:t>rehan</a:t>
            </a:r>
            <a:r>
              <a:rPr lang="en-GB" sz="2000" dirty="0"/>
              <a:t>) and pawning, and finance-related practices such as share-cropping and share-rearing. </a:t>
            </a:r>
          </a:p>
        </p:txBody>
      </p:sp>
      <p:sp>
        <p:nvSpPr>
          <p:cNvPr id="6" name="Rounded Rectangle 5"/>
          <p:cNvSpPr/>
          <p:nvPr/>
        </p:nvSpPr>
        <p:spPr>
          <a:xfrm>
            <a:off x="283398" y="4776186"/>
            <a:ext cx="11515025" cy="1882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distinguishes our diary data from other research into financial tools and services is that we collect </a:t>
            </a:r>
            <a:r>
              <a:rPr lang="en-GB" i="1" dirty="0"/>
              <a:t>all</a:t>
            </a:r>
            <a:r>
              <a:rPr lang="en-GB" dirty="0"/>
              <a:t> the financial transactions of our Diarists, and do so across long periods of time. </a:t>
            </a:r>
          </a:p>
          <a:p>
            <a:pPr algn="ctr"/>
            <a:endParaRPr lang="en-GB" sz="700" dirty="0"/>
          </a:p>
          <a:p>
            <a:pPr algn="ctr"/>
            <a:r>
              <a:rPr lang="en-GB" sz="2400" dirty="0"/>
              <a:t>Finance is the </a:t>
            </a:r>
            <a:r>
              <a:rPr lang="en-GB" sz="2400" b="1" i="1" dirty="0">
                <a:solidFill>
                  <a:srgbClr val="FFFF00"/>
                </a:solidFill>
              </a:rPr>
              <a:t>intersection of time and money</a:t>
            </a:r>
            <a:r>
              <a:rPr lang="en-GB" sz="2400" dirty="0"/>
              <a:t>. You cannot fully understand a household’s financial behaviour unless you look at both of these dimensions in tandem.</a:t>
            </a:r>
          </a:p>
          <a:p>
            <a:pPr algn="ctr"/>
            <a:r>
              <a:rPr lang="en-GB" dirty="0"/>
              <a:t> </a:t>
            </a:r>
          </a:p>
        </p:txBody>
      </p:sp>
    </p:spTree>
    <p:extLst>
      <p:ext uri="{BB962C8B-B14F-4D97-AF65-F5344CB8AC3E}">
        <p14:creationId xmlns:p14="http://schemas.microsoft.com/office/powerpoint/2010/main" val="3965337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How might these data be used?</a:t>
            </a:r>
          </a:p>
        </p:txBody>
      </p:sp>
      <p:sp>
        <p:nvSpPr>
          <p:cNvPr id="7" name="TextBox 6"/>
          <p:cNvSpPr txBox="1"/>
          <p:nvPr/>
        </p:nvSpPr>
        <p:spPr>
          <a:xfrm>
            <a:off x="246412" y="794219"/>
            <a:ext cx="11552011" cy="877163"/>
          </a:xfrm>
          <a:prstGeom prst="rect">
            <a:avLst/>
          </a:prstGeom>
          <a:noFill/>
        </p:spPr>
        <p:txBody>
          <a:bodyPr wrap="square" rtlCol="0">
            <a:spAutoFit/>
          </a:bodyPr>
          <a:lstStyle/>
          <a:p>
            <a:pPr algn="ctr"/>
            <a:r>
              <a:rPr lang="en-GB" sz="2000" i="1" dirty="0"/>
              <a:t>The day-by-day, multi-month view of how people actually use </a:t>
            </a:r>
            <a:r>
              <a:rPr lang="en-GB" sz="2000" b="1" i="1" dirty="0"/>
              <a:t>financial tools and services </a:t>
            </a:r>
            <a:r>
              <a:rPr lang="en-GB" sz="2000" i="1" dirty="0"/>
              <a:t>makes the diaries good at exploring </a:t>
            </a:r>
            <a:r>
              <a:rPr lang="en-GB" sz="2000" b="1" i="1" dirty="0"/>
              <a:t>long-standing questions </a:t>
            </a:r>
            <a:r>
              <a:rPr lang="en-GB" sz="2000" i="1" dirty="0"/>
              <a:t>about financial service </a:t>
            </a:r>
            <a:r>
              <a:rPr lang="en-GB" sz="2000" b="1" i="1" dirty="0"/>
              <a:t>provision and policy</a:t>
            </a:r>
            <a:r>
              <a:rPr lang="en-GB" sz="2000" dirty="0"/>
              <a:t>:</a:t>
            </a:r>
          </a:p>
          <a:p>
            <a:pPr algn="ctr"/>
            <a:endParaRPr lang="en-GB" sz="1100" dirty="0"/>
          </a:p>
        </p:txBody>
      </p:sp>
      <p:sp>
        <p:nvSpPr>
          <p:cNvPr id="8" name="Rounded Rectangle 7"/>
          <p:cNvSpPr/>
          <p:nvPr/>
        </p:nvSpPr>
        <p:spPr>
          <a:xfrm>
            <a:off x="568171" y="1671381"/>
            <a:ext cx="8655728" cy="4889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endParaRPr lang="en-GB" sz="500" dirty="0"/>
          </a:p>
          <a:p>
            <a:endParaRPr lang="en-GB" dirty="0"/>
          </a:p>
          <a:p>
            <a:endParaRPr lang="en-GB" dirty="0"/>
          </a:p>
          <a:p>
            <a:r>
              <a:rPr lang="en-GB" b="1" i="1" dirty="0">
                <a:solidFill>
                  <a:srgbClr val="FFFF00"/>
                </a:solidFill>
              </a:rPr>
              <a:t>Assumptions</a:t>
            </a:r>
            <a:r>
              <a:rPr lang="en-GB" dirty="0"/>
              <a:t> such as:</a:t>
            </a:r>
            <a:br>
              <a:rPr lang="en-GB" dirty="0"/>
            </a:br>
            <a:r>
              <a:rPr lang="en-GB" dirty="0"/>
              <a:t>Poor people need to borrow continuously</a:t>
            </a:r>
          </a:p>
          <a:p>
            <a:r>
              <a:rPr lang="en-GB" dirty="0"/>
              <a:t>MFI loans should be used only for </a:t>
            </a:r>
            <a:r>
              <a:rPr lang="en-GB"/>
              <a:t>income-generating activities</a:t>
            </a:r>
          </a:p>
          <a:p>
            <a:r>
              <a:rPr lang="en-GB"/>
              <a:t>Farming income and sales are ‘lumpy’ and they need big balloon-repayment loans</a:t>
            </a:r>
          </a:p>
          <a:p>
            <a:r>
              <a:rPr lang="en-GB"/>
              <a:t>Very poor people find it almost impossible to save</a:t>
            </a:r>
            <a:endParaRPr lang="en-GB" dirty="0"/>
          </a:p>
          <a:p>
            <a:endParaRPr lang="en-GB" sz="1050" dirty="0"/>
          </a:p>
          <a:p>
            <a:r>
              <a:rPr lang="en-GB" b="1" i="1" dirty="0">
                <a:solidFill>
                  <a:srgbClr val="FFFF00"/>
                </a:solidFill>
              </a:rPr>
              <a:t>Claims</a:t>
            </a:r>
            <a:r>
              <a:rPr lang="en-GB" dirty="0"/>
              <a:t> such as:</a:t>
            </a:r>
          </a:p>
          <a:p>
            <a:r>
              <a:rPr lang="en-GB" dirty="0"/>
              <a:t>MFI loans damage poor households</a:t>
            </a:r>
          </a:p>
          <a:p>
            <a:r>
              <a:rPr lang="en-GB" dirty="0"/>
              <a:t>MFI loans propel poor people out of poverty</a:t>
            </a:r>
          </a:p>
          <a:p>
            <a:endParaRPr lang="en-GB" sz="1000" dirty="0"/>
          </a:p>
          <a:p>
            <a:r>
              <a:rPr lang="en-GB" b="1" i="1" dirty="0">
                <a:solidFill>
                  <a:srgbClr val="FFFF00"/>
                </a:solidFill>
              </a:rPr>
              <a:t>Poorly understood issues </a:t>
            </a:r>
            <a:r>
              <a:rPr lang="en-GB" dirty="0"/>
              <a:t>such as:</a:t>
            </a:r>
          </a:p>
          <a:p>
            <a:r>
              <a:rPr lang="en-GB" dirty="0"/>
              <a:t>Attitudes to borrowing vis-à-vis saving</a:t>
            </a:r>
          </a:p>
          <a:p>
            <a:r>
              <a:rPr lang="en-GB" dirty="0"/>
              <a:t>The quality and utility of local </a:t>
            </a:r>
            <a:r>
              <a:rPr lang="en-GB" i="1" dirty="0"/>
              <a:t>samitis</a:t>
            </a:r>
          </a:p>
          <a:p>
            <a:r>
              <a:rPr lang="en-GB" dirty="0"/>
              <a:t>Why do insurance and pensions remain almost unobtainable for the poor?</a:t>
            </a:r>
          </a:p>
          <a:p>
            <a:endParaRPr lang="en-GB" sz="1050" i="1" dirty="0"/>
          </a:p>
          <a:p>
            <a:r>
              <a:rPr lang="en-GB" b="1" i="1" dirty="0">
                <a:solidFill>
                  <a:srgbClr val="FFFF00"/>
                </a:solidFill>
              </a:rPr>
              <a:t>Product design issues </a:t>
            </a:r>
            <a:r>
              <a:rPr lang="en-GB" dirty="0"/>
              <a:t>such as:</a:t>
            </a:r>
          </a:p>
          <a:p>
            <a:r>
              <a:rPr lang="en-GB" dirty="0"/>
              <a:t>Should MFI loans stick to one-year terms and strict weekly </a:t>
            </a:r>
            <a:r>
              <a:rPr lang="en-GB"/>
              <a:t>repayments?</a:t>
            </a:r>
            <a:endParaRPr lang="en-GB" dirty="0"/>
          </a:p>
          <a:p>
            <a:endParaRPr lang="en-GB" dirty="0"/>
          </a:p>
          <a:p>
            <a:endParaRPr lang="en-GB" dirty="0"/>
          </a:p>
          <a:p>
            <a:endParaRPr lang="en-GB" sz="700" dirty="0"/>
          </a:p>
          <a:p>
            <a:r>
              <a:rPr lang="en-GB" dirty="0"/>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7142" y="1671382"/>
            <a:ext cx="2394857" cy="179614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142" y="3265713"/>
            <a:ext cx="2394858" cy="179614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7141" y="5061856"/>
            <a:ext cx="2394858" cy="1796144"/>
          </a:xfrm>
          <a:prstGeom prst="rect">
            <a:avLst/>
          </a:prstGeom>
        </p:spPr>
      </p:pic>
    </p:spTree>
    <p:extLst>
      <p:ext uri="{BB962C8B-B14F-4D97-AF65-F5344CB8AC3E}">
        <p14:creationId xmlns:p14="http://schemas.microsoft.com/office/powerpoint/2010/main" val="3467537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Transaction patterns: means of exchange</a:t>
            </a:r>
          </a:p>
        </p:txBody>
      </p:sp>
      <p:sp>
        <p:nvSpPr>
          <p:cNvPr id="7" name="TextBox 6"/>
          <p:cNvSpPr txBox="1"/>
          <p:nvPr/>
        </p:nvSpPr>
        <p:spPr>
          <a:xfrm>
            <a:off x="246412" y="1086006"/>
            <a:ext cx="4833836" cy="523220"/>
          </a:xfrm>
          <a:prstGeom prst="rect">
            <a:avLst/>
          </a:prstGeom>
          <a:noFill/>
        </p:spPr>
        <p:txBody>
          <a:bodyPr wrap="square" rtlCol="0">
            <a:spAutoFit/>
          </a:bodyPr>
          <a:lstStyle/>
          <a:p>
            <a:pPr algn="ctr"/>
            <a:r>
              <a:rPr lang="en-GB" sz="2800" b="1" dirty="0">
                <a:solidFill>
                  <a:schemeClr val="accent1"/>
                </a:solidFill>
              </a:rPr>
              <a:t>Cash still dominates</a:t>
            </a:r>
            <a:endParaRPr lang="en-GB" sz="2400" dirty="0"/>
          </a:p>
        </p:txBody>
      </p:sp>
      <p:sp>
        <p:nvSpPr>
          <p:cNvPr id="13" name="TextBox 12"/>
          <p:cNvSpPr txBox="1"/>
          <p:nvPr/>
        </p:nvSpPr>
        <p:spPr>
          <a:xfrm>
            <a:off x="5459659" y="1086006"/>
            <a:ext cx="6170089" cy="2862322"/>
          </a:xfrm>
          <a:prstGeom prst="rect">
            <a:avLst/>
          </a:prstGeom>
          <a:noFill/>
        </p:spPr>
        <p:txBody>
          <a:bodyPr wrap="square" rtlCol="0">
            <a:spAutoFit/>
          </a:bodyPr>
          <a:lstStyle/>
          <a:p>
            <a:r>
              <a:rPr lang="en-GB" sz="2800" b="1" dirty="0">
                <a:solidFill>
                  <a:schemeClr val="accent1"/>
                </a:solidFill>
              </a:rPr>
              <a:t>Mobile phone use:</a:t>
            </a:r>
          </a:p>
          <a:p>
            <a:pPr marL="342900" indent="-342900">
              <a:buFont typeface="Arial" panose="020B0604020202020204" pitchFamily="34" charset="0"/>
              <a:buChar char="•"/>
            </a:pPr>
            <a:r>
              <a:rPr lang="en-GB" sz="1900" dirty="0"/>
              <a:t>40 of the 50 Diarists own their own phone</a:t>
            </a:r>
          </a:p>
          <a:p>
            <a:pPr marL="800100" lvl="1" indent="-342900">
              <a:buFont typeface="Arial" panose="020B0604020202020204" pitchFamily="34" charset="0"/>
              <a:buChar char="•"/>
            </a:pPr>
            <a:r>
              <a:rPr lang="en-GB" sz="1900" dirty="0"/>
              <a:t>of these, 9 are smartphones </a:t>
            </a:r>
          </a:p>
          <a:p>
            <a:pPr marL="342900" indent="-342900">
              <a:buFont typeface="Arial" panose="020B0604020202020204" pitchFamily="34" charset="0"/>
              <a:buChar char="•"/>
            </a:pPr>
            <a:r>
              <a:rPr lang="en-GB" sz="1900" dirty="0"/>
              <a:t>Another 6 have access to a phone at home</a:t>
            </a:r>
          </a:p>
          <a:p>
            <a:pPr marL="342900" indent="-342900">
              <a:buFont typeface="Arial" panose="020B0604020202020204" pitchFamily="34" charset="0"/>
              <a:buChar char="•"/>
            </a:pPr>
            <a:r>
              <a:rPr lang="en-GB" sz="1900" dirty="0"/>
              <a:t>14 say they opened a bKash or Dutch Bangla account</a:t>
            </a:r>
          </a:p>
          <a:p>
            <a:pPr marL="800100" lvl="1" indent="-342900">
              <a:buFont typeface="Arial" panose="020B0604020202020204" pitchFamily="34" charset="0"/>
              <a:buChar char="•"/>
            </a:pPr>
            <a:r>
              <a:rPr lang="en-GB" sz="1900" dirty="0"/>
              <a:t>but we found mobile phone-enabled transactions for only 9 of them</a:t>
            </a:r>
          </a:p>
          <a:p>
            <a:pPr marL="342900" indent="-342900">
              <a:buFont typeface="Arial" panose="020B0604020202020204" pitchFamily="34" charset="0"/>
              <a:buChar char="•"/>
            </a:pPr>
            <a:r>
              <a:rPr lang="en-GB" sz="1900" dirty="0"/>
              <a:t>Heaviest users are migrant working men sending money back to the village </a:t>
            </a:r>
          </a:p>
        </p:txBody>
      </p:sp>
      <p:sp>
        <p:nvSpPr>
          <p:cNvPr id="3" name="Rectangle 2"/>
          <p:cNvSpPr/>
          <p:nvPr/>
        </p:nvSpPr>
        <p:spPr>
          <a:xfrm>
            <a:off x="419471" y="1990941"/>
            <a:ext cx="4660777" cy="45181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accent5"/>
                </a:solidFill>
              </a:rPr>
              <a:t>All transactions</a:t>
            </a:r>
            <a:endParaRPr lang="en-GB" dirty="0">
              <a:solidFill>
                <a:schemeClr val="accent5"/>
              </a:solidFill>
            </a:endParaRPr>
          </a:p>
        </p:txBody>
      </p:sp>
      <p:sp>
        <p:nvSpPr>
          <p:cNvPr id="10" name="Rectangle 9"/>
          <p:cNvSpPr/>
          <p:nvPr/>
        </p:nvSpPr>
        <p:spPr>
          <a:xfrm>
            <a:off x="4614171" y="6092049"/>
            <a:ext cx="466077" cy="4166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Rectangle 3"/>
          <p:cNvSpPr/>
          <p:nvPr/>
        </p:nvSpPr>
        <p:spPr>
          <a:xfrm>
            <a:off x="4847211" y="6294268"/>
            <a:ext cx="233038" cy="20900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244988" y="4873841"/>
            <a:ext cx="3324687" cy="1354217"/>
          </a:xfrm>
          <a:prstGeom prst="rect">
            <a:avLst/>
          </a:prstGeom>
          <a:noFill/>
        </p:spPr>
        <p:txBody>
          <a:bodyPr wrap="square" rtlCol="0">
            <a:spAutoFit/>
          </a:bodyPr>
          <a:lstStyle/>
          <a:p>
            <a:r>
              <a:rPr lang="en-GB" i="1" dirty="0"/>
              <a:t>Mobile phone-enabled:</a:t>
            </a:r>
          </a:p>
          <a:p>
            <a:r>
              <a:rPr lang="en-GB" sz="1600" dirty="0"/>
              <a:t>By value of transactions, 1.05% of total</a:t>
            </a:r>
          </a:p>
          <a:p>
            <a:r>
              <a:rPr lang="en-GB" sz="1600" dirty="0"/>
              <a:t>By count of transactions, 0.21% of total</a:t>
            </a:r>
          </a:p>
        </p:txBody>
      </p:sp>
      <p:cxnSp>
        <p:nvCxnSpPr>
          <p:cNvPr id="9" name="Elbow Connector 8"/>
          <p:cNvCxnSpPr>
            <a:endCxn id="10" idx="0"/>
          </p:cNvCxnSpPr>
          <p:nvPr/>
        </p:nvCxnSpPr>
        <p:spPr>
          <a:xfrm rot="16200000" flipH="1">
            <a:off x="4127134" y="5371973"/>
            <a:ext cx="800958" cy="639194"/>
          </a:xfrm>
          <a:prstGeom prst="bentConnector3">
            <a:avLst>
              <a:gd name="adj1" fmla="val 25616"/>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4" idx="0"/>
          </p:cNvCxnSpPr>
          <p:nvPr/>
        </p:nvCxnSpPr>
        <p:spPr>
          <a:xfrm>
            <a:off x="1926454" y="6092049"/>
            <a:ext cx="3037276" cy="202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Chart 19"/>
          <p:cNvGraphicFramePr/>
          <p:nvPr>
            <p:extLst>
              <p:ext uri="{D42A27DB-BD31-4B8C-83A1-F6EECF244321}">
                <p14:modId xmlns:p14="http://schemas.microsoft.com/office/powerpoint/2010/main" val="3996171368"/>
              </p:ext>
            </p:extLst>
          </p:nvPr>
        </p:nvGraphicFramePr>
        <p:xfrm>
          <a:off x="5459659" y="3927018"/>
          <a:ext cx="6170089" cy="257625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6516209" y="4790973"/>
            <a:ext cx="852257" cy="307777"/>
          </a:xfrm>
          <a:prstGeom prst="rect">
            <a:avLst/>
          </a:prstGeom>
          <a:noFill/>
        </p:spPr>
        <p:txBody>
          <a:bodyPr wrap="square" rtlCol="0">
            <a:spAutoFit/>
          </a:bodyPr>
          <a:lstStyle/>
          <a:p>
            <a:r>
              <a:rPr lang="en-GB" sz="1400" dirty="0"/>
              <a:t>wages</a:t>
            </a:r>
          </a:p>
        </p:txBody>
      </p:sp>
    </p:spTree>
    <p:extLst>
      <p:ext uri="{BB962C8B-B14F-4D97-AF65-F5344CB8AC3E}">
        <p14:creationId xmlns:p14="http://schemas.microsoft.com/office/powerpoint/2010/main" val="1932123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Transaction patterns: small and frequent</a:t>
            </a:r>
          </a:p>
        </p:txBody>
      </p:sp>
      <p:sp>
        <p:nvSpPr>
          <p:cNvPr id="7" name="TextBox 6"/>
          <p:cNvSpPr txBox="1"/>
          <p:nvPr/>
        </p:nvSpPr>
        <p:spPr>
          <a:xfrm>
            <a:off x="1001013" y="878883"/>
            <a:ext cx="8808811" cy="400110"/>
          </a:xfrm>
          <a:prstGeom prst="rect">
            <a:avLst/>
          </a:prstGeom>
          <a:noFill/>
        </p:spPr>
        <p:txBody>
          <a:bodyPr wrap="square" rtlCol="0">
            <a:spAutoFit/>
          </a:bodyPr>
          <a:lstStyle/>
          <a:p>
            <a:r>
              <a:rPr lang="en-GB" sz="2000" b="1" dirty="0">
                <a:solidFill>
                  <a:schemeClr val="accent1"/>
                </a:solidFill>
              </a:rPr>
              <a:t>Small shopkeeper, sales and stock purchases, Feb/Mar/Apr 2016, daily, taka</a:t>
            </a:r>
            <a:endParaRPr lang="en-GB" sz="2000" dirty="0"/>
          </a:p>
        </p:txBody>
      </p:sp>
      <p:graphicFrame>
        <p:nvGraphicFramePr>
          <p:cNvPr id="17" name="Chart 16"/>
          <p:cNvGraphicFramePr>
            <a:graphicFrameLocks/>
          </p:cNvGraphicFramePr>
          <p:nvPr>
            <p:extLst>
              <p:ext uri="{D42A27DB-BD31-4B8C-83A1-F6EECF244321}">
                <p14:modId xmlns:p14="http://schemas.microsoft.com/office/powerpoint/2010/main" val="2905928144"/>
              </p:ext>
            </p:extLst>
          </p:nvPr>
        </p:nvGraphicFramePr>
        <p:xfrm>
          <a:off x="88778" y="1348843"/>
          <a:ext cx="1115923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1002487" y="4085213"/>
            <a:ext cx="8808811" cy="400110"/>
          </a:xfrm>
          <a:prstGeom prst="rect">
            <a:avLst/>
          </a:prstGeom>
          <a:noFill/>
        </p:spPr>
        <p:txBody>
          <a:bodyPr wrap="square" rtlCol="0">
            <a:spAutoFit/>
          </a:bodyPr>
          <a:lstStyle/>
          <a:p>
            <a:r>
              <a:rPr lang="en-GB" sz="2000" b="1" dirty="0">
                <a:solidFill>
                  <a:schemeClr val="accent1"/>
                </a:solidFill>
              </a:rPr>
              <a:t>Farmer, farm sales and farm inputs, Feb/Mar/Apr 2016, daily, taka</a:t>
            </a:r>
            <a:endParaRPr lang="en-GB" sz="2000" dirty="0"/>
          </a:p>
        </p:txBody>
      </p:sp>
      <p:sp>
        <p:nvSpPr>
          <p:cNvPr id="14" name="Oval Callout 13"/>
          <p:cNvSpPr/>
          <p:nvPr/>
        </p:nvSpPr>
        <p:spPr>
          <a:xfrm>
            <a:off x="9232777" y="856990"/>
            <a:ext cx="1376039" cy="812006"/>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75000"/>
                  </a:schemeClr>
                </a:solidFill>
              </a:rPr>
              <a:t>Bengali New Year</a:t>
            </a:r>
          </a:p>
        </p:txBody>
      </p:sp>
      <p:graphicFrame>
        <p:nvGraphicFramePr>
          <p:cNvPr id="21" name="Chart 20"/>
          <p:cNvGraphicFramePr>
            <a:graphicFrameLocks/>
          </p:cNvGraphicFramePr>
          <p:nvPr>
            <p:extLst>
              <p:ext uri="{D42A27DB-BD31-4B8C-83A1-F6EECF244321}">
                <p14:modId xmlns:p14="http://schemas.microsoft.com/office/powerpoint/2010/main" val="4037275341"/>
              </p:ext>
            </p:extLst>
          </p:nvPr>
        </p:nvGraphicFramePr>
        <p:xfrm>
          <a:off x="834502" y="4485323"/>
          <a:ext cx="10253708" cy="2126321"/>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371599" y="1348843"/>
            <a:ext cx="2424545" cy="525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70 taka income per person per day, </a:t>
            </a:r>
            <a:r>
              <a:rPr lang="en-US" sz="1600" dirty="0" smtClean="0"/>
              <a:t>very poor</a:t>
            </a:r>
            <a:endParaRPr lang="en-US" dirty="0"/>
          </a:p>
        </p:txBody>
      </p:sp>
    </p:spTree>
    <p:extLst>
      <p:ext uri="{BB962C8B-B14F-4D97-AF65-F5344CB8AC3E}">
        <p14:creationId xmlns:p14="http://schemas.microsoft.com/office/powerpoint/2010/main" val="1056958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Transaction patterns: finance is important </a:t>
            </a:r>
          </a:p>
        </p:txBody>
      </p:sp>
      <p:sp>
        <p:nvSpPr>
          <p:cNvPr id="12" name="TextBox 11"/>
          <p:cNvSpPr txBox="1"/>
          <p:nvPr/>
        </p:nvSpPr>
        <p:spPr>
          <a:xfrm>
            <a:off x="3529613" y="778666"/>
            <a:ext cx="5388744" cy="369332"/>
          </a:xfrm>
          <a:prstGeom prst="rect">
            <a:avLst/>
          </a:prstGeom>
          <a:noFill/>
        </p:spPr>
        <p:txBody>
          <a:bodyPr wrap="square" rtlCol="0">
            <a:spAutoFit/>
          </a:bodyPr>
          <a:lstStyle/>
          <a:p>
            <a:pPr algn="ctr"/>
            <a:r>
              <a:rPr lang="en-GB" b="1" dirty="0">
                <a:solidFill>
                  <a:schemeClr val="accent1"/>
                </a:solidFill>
              </a:rPr>
              <a:t>Relationship between economic and financial flows</a:t>
            </a:r>
            <a:endParaRPr lang="en-GB" dirty="0"/>
          </a:p>
        </p:txBody>
      </p:sp>
      <p:graphicFrame>
        <p:nvGraphicFramePr>
          <p:cNvPr id="10" name="Chart 9"/>
          <p:cNvGraphicFramePr/>
          <p:nvPr>
            <p:extLst>
              <p:ext uri="{D42A27DB-BD31-4B8C-83A1-F6EECF244321}">
                <p14:modId xmlns:p14="http://schemas.microsoft.com/office/powerpoint/2010/main" val="1951052861"/>
              </p:ext>
            </p:extLst>
          </p:nvPr>
        </p:nvGraphicFramePr>
        <p:xfrm>
          <a:off x="2361460" y="1431767"/>
          <a:ext cx="7652552" cy="360440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3529612" y="1136163"/>
            <a:ext cx="5388745" cy="276999"/>
          </a:xfrm>
          <a:prstGeom prst="rect">
            <a:avLst/>
          </a:prstGeom>
          <a:noFill/>
        </p:spPr>
        <p:txBody>
          <a:bodyPr wrap="square" rtlCol="0">
            <a:spAutoFit/>
          </a:bodyPr>
          <a:lstStyle/>
          <a:p>
            <a:pPr algn="ctr"/>
            <a:r>
              <a:rPr lang="en-GB" sz="1200" b="1" dirty="0"/>
              <a:t>% composition of total transaction values, all Diarists, first quarter 2016</a:t>
            </a:r>
            <a:endParaRPr lang="en-GB" sz="1200" dirty="0"/>
          </a:p>
        </p:txBody>
      </p:sp>
      <p:sp>
        <p:nvSpPr>
          <p:cNvPr id="16" name="TextBox 15"/>
          <p:cNvSpPr txBox="1"/>
          <p:nvPr/>
        </p:nvSpPr>
        <p:spPr>
          <a:xfrm>
            <a:off x="2361460" y="5054780"/>
            <a:ext cx="7652552" cy="830997"/>
          </a:xfrm>
          <a:prstGeom prst="rect">
            <a:avLst/>
          </a:prstGeom>
          <a:noFill/>
        </p:spPr>
        <p:txBody>
          <a:bodyPr wrap="square" rtlCol="0">
            <a:spAutoFit/>
          </a:bodyPr>
          <a:lstStyle/>
          <a:p>
            <a:r>
              <a:rPr lang="en-GB" sz="2400" dirty="0"/>
              <a:t>Financial flows exceed income-and-expenditure flows in the quarter, by 7.29 million taka to 6.93 million.</a:t>
            </a:r>
          </a:p>
        </p:txBody>
      </p:sp>
      <p:sp>
        <p:nvSpPr>
          <p:cNvPr id="4" name="Rounded Rectangle 3"/>
          <p:cNvSpPr/>
          <p:nvPr/>
        </p:nvSpPr>
        <p:spPr>
          <a:xfrm>
            <a:off x="2361460" y="5983549"/>
            <a:ext cx="7652552" cy="70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The financial flow values in the chart reflect the </a:t>
            </a:r>
            <a:r>
              <a:rPr lang="en-GB" sz="1000" i="1" dirty="0"/>
              <a:t>transactions</a:t>
            </a:r>
            <a:r>
              <a:rPr lang="en-GB" sz="1000" dirty="0"/>
              <a:t> made by diarists and therefore exclude cash reserves deposited in the home.</a:t>
            </a:r>
          </a:p>
          <a:p>
            <a:pPr algn="ctr"/>
            <a:r>
              <a:rPr lang="en-GB" sz="1000" i="1" dirty="0"/>
              <a:t>Baki</a:t>
            </a:r>
            <a:r>
              <a:rPr lang="en-GB" sz="1000" dirty="0"/>
              <a:t> (deferred payment) transactions are recorded in our data as expenditure flows, not as financial flows.</a:t>
            </a:r>
          </a:p>
          <a:p>
            <a:pPr algn="ctr"/>
            <a:r>
              <a:rPr lang="en-GB" sz="1000" dirty="0"/>
              <a:t>If cash deposited in the home and </a:t>
            </a:r>
            <a:r>
              <a:rPr lang="en-GB" sz="1000" i="1" dirty="0"/>
              <a:t>baki</a:t>
            </a:r>
            <a:r>
              <a:rPr lang="en-GB" sz="1000" dirty="0"/>
              <a:t> payments were treated as financial flows, the share of financial flows would be considerably greater</a:t>
            </a:r>
          </a:p>
        </p:txBody>
      </p:sp>
      <p:cxnSp>
        <p:nvCxnSpPr>
          <p:cNvPr id="6" name="Straight Connector 5"/>
          <p:cNvCxnSpPr/>
          <p:nvPr/>
        </p:nvCxnSpPr>
        <p:spPr>
          <a:xfrm>
            <a:off x="2254928" y="3346882"/>
            <a:ext cx="7981025" cy="887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432485" y="2028548"/>
            <a:ext cx="461665" cy="2636668"/>
          </a:xfrm>
          <a:prstGeom prst="rect">
            <a:avLst/>
          </a:prstGeom>
          <a:noFill/>
        </p:spPr>
        <p:txBody>
          <a:bodyPr vert="eaVert" wrap="square" rtlCol="0">
            <a:spAutoFit/>
          </a:bodyPr>
          <a:lstStyle/>
          <a:p>
            <a:r>
              <a:rPr lang="en-GB" dirty="0"/>
              <a:t>inflows                  outflows</a:t>
            </a:r>
          </a:p>
        </p:txBody>
      </p:sp>
    </p:spTree>
    <p:extLst>
      <p:ext uri="{BB962C8B-B14F-4D97-AF65-F5344CB8AC3E}">
        <p14:creationId xmlns:p14="http://schemas.microsoft.com/office/powerpoint/2010/main" val="303433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Transaction patterns: financial diversity</a:t>
            </a:r>
          </a:p>
        </p:txBody>
      </p:sp>
      <p:sp>
        <p:nvSpPr>
          <p:cNvPr id="9" name="TextBox 8"/>
          <p:cNvSpPr txBox="1"/>
          <p:nvPr/>
        </p:nvSpPr>
        <p:spPr>
          <a:xfrm>
            <a:off x="612559" y="3955739"/>
            <a:ext cx="11008311" cy="369332"/>
          </a:xfrm>
          <a:prstGeom prst="rect">
            <a:avLst/>
          </a:prstGeom>
          <a:noFill/>
        </p:spPr>
        <p:txBody>
          <a:bodyPr wrap="square" rtlCol="0">
            <a:spAutoFit/>
          </a:bodyPr>
          <a:lstStyle/>
          <a:p>
            <a:r>
              <a:rPr lang="en-GB" b="1" dirty="0">
                <a:solidFill>
                  <a:schemeClr val="accent1"/>
                </a:solidFill>
              </a:rPr>
              <a:t>Small shopkeeper B, sales and stock purchases, loans and repayments, Aug 2015 to Apr 2016, weekly, taka</a:t>
            </a:r>
            <a:endParaRPr lang="en-GB" dirty="0"/>
          </a:p>
        </p:txBody>
      </p:sp>
      <p:graphicFrame>
        <p:nvGraphicFramePr>
          <p:cNvPr id="11" name="Chart 10"/>
          <p:cNvGraphicFramePr>
            <a:graphicFrameLocks/>
          </p:cNvGraphicFramePr>
          <p:nvPr>
            <p:extLst>
              <p:ext uri="{D42A27DB-BD31-4B8C-83A1-F6EECF244321}">
                <p14:modId xmlns:p14="http://schemas.microsoft.com/office/powerpoint/2010/main" val="2032993044"/>
              </p:ext>
            </p:extLst>
          </p:nvPr>
        </p:nvGraphicFramePr>
        <p:xfrm>
          <a:off x="958789" y="4355849"/>
          <a:ext cx="10508962" cy="2502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14035" y="832268"/>
            <a:ext cx="11008311" cy="369332"/>
          </a:xfrm>
          <a:prstGeom prst="rect">
            <a:avLst/>
          </a:prstGeom>
          <a:noFill/>
        </p:spPr>
        <p:txBody>
          <a:bodyPr wrap="square" rtlCol="0">
            <a:spAutoFit/>
          </a:bodyPr>
          <a:lstStyle/>
          <a:p>
            <a:r>
              <a:rPr lang="en-GB" b="1" dirty="0">
                <a:solidFill>
                  <a:schemeClr val="accent1"/>
                </a:solidFill>
              </a:rPr>
              <a:t>Small shopkeeper A, sales and stock purchases, loans and repayments, Aug 2015 to Apr 2016, weekly, taka</a:t>
            </a:r>
            <a:endParaRPr lang="en-GB" dirty="0"/>
          </a:p>
        </p:txBody>
      </p:sp>
      <p:graphicFrame>
        <p:nvGraphicFramePr>
          <p:cNvPr id="13" name="Chart 12"/>
          <p:cNvGraphicFramePr>
            <a:graphicFrameLocks/>
          </p:cNvGraphicFramePr>
          <p:nvPr>
            <p:extLst>
              <p:ext uri="{D42A27DB-BD31-4B8C-83A1-F6EECF244321}">
                <p14:modId xmlns:p14="http://schemas.microsoft.com/office/powerpoint/2010/main" val="1011790971"/>
              </p:ext>
            </p:extLst>
          </p:nvPr>
        </p:nvGraphicFramePr>
        <p:xfrm>
          <a:off x="0" y="1232379"/>
          <a:ext cx="11727401" cy="2540632"/>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ular Callout 2"/>
          <p:cNvSpPr/>
          <p:nvPr/>
        </p:nvSpPr>
        <p:spPr>
          <a:xfrm>
            <a:off x="4509857" y="4866441"/>
            <a:ext cx="1455938" cy="479394"/>
          </a:xfrm>
          <a:prstGeom prst="wedgeRectCallout">
            <a:avLst>
              <a:gd name="adj1" fmla="val -65428"/>
              <a:gd name="adj2" fmla="val 65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Large loans from MFIs</a:t>
            </a:r>
          </a:p>
        </p:txBody>
      </p:sp>
      <p:sp>
        <p:nvSpPr>
          <p:cNvPr id="15" name="Rectangular Callout 14"/>
          <p:cNvSpPr/>
          <p:nvPr/>
        </p:nvSpPr>
        <p:spPr>
          <a:xfrm>
            <a:off x="8790384" y="4866441"/>
            <a:ext cx="1455938" cy="479394"/>
          </a:xfrm>
          <a:prstGeom prst="wedgeRectCallout">
            <a:avLst>
              <a:gd name="adj1" fmla="val -49574"/>
              <a:gd name="adj2" fmla="val 1598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Small loans are local ‘</a:t>
            </a:r>
            <a:r>
              <a:rPr lang="en-GB" sz="1200" i="1" dirty="0"/>
              <a:t>howlats</a:t>
            </a:r>
            <a:r>
              <a:rPr lang="en-GB" sz="1200" dirty="0"/>
              <a:t>’</a:t>
            </a:r>
          </a:p>
        </p:txBody>
      </p:sp>
    </p:spTree>
    <p:extLst>
      <p:ext uri="{BB962C8B-B14F-4D97-AF65-F5344CB8AC3E}">
        <p14:creationId xmlns:p14="http://schemas.microsoft.com/office/powerpoint/2010/main" val="219565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Transaction patterns: financial diversity</a:t>
            </a:r>
          </a:p>
        </p:txBody>
      </p:sp>
      <p:sp>
        <p:nvSpPr>
          <p:cNvPr id="9" name="TextBox 8"/>
          <p:cNvSpPr txBox="1"/>
          <p:nvPr/>
        </p:nvSpPr>
        <p:spPr>
          <a:xfrm>
            <a:off x="391886" y="3965196"/>
            <a:ext cx="7273092" cy="353943"/>
          </a:xfrm>
          <a:prstGeom prst="rect">
            <a:avLst/>
          </a:prstGeom>
          <a:noFill/>
        </p:spPr>
        <p:txBody>
          <a:bodyPr wrap="square" rtlCol="0">
            <a:spAutoFit/>
          </a:bodyPr>
          <a:lstStyle/>
          <a:p>
            <a:r>
              <a:rPr lang="en-GB" sz="1700" b="1" dirty="0">
                <a:solidFill>
                  <a:schemeClr val="accent1"/>
                </a:solidFill>
              </a:rPr>
              <a:t>Casual woman labourer, financial transactions, weekly to March 2016, taka</a:t>
            </a:r>
            <a:endParaRPr lang="en-GB" sz="1700" dirty="0"/>
          </a:p>
        </p:txBody>
      </p:sp>
      <p:sp>
        <p:nvSpPr>
          <p:cNvPr id="12" name="TextBox 11"/>
          <p:cNvSpPr txBox="1"/>
          <p:nvPr/>
        </p:nvSpPr>
        <p:spPr>
          <a:xfrm>
            <a:off x="391886" y="811722"/>
            <a:ext cx="7565231" cy="353943"/>
          </a:xfrm>
          <a:prstGeom prst="rect">
            <a:avLst/>
          </a:prstGeom>
          <a:noFill/>
        </p:spPr>
        <p:txBody>
          <a:bodyPr wrap="square" rtlCol="0">
            <a:spAutoFit/>
          </a:bodyPr>
          <a:lstStyle/>
          <a:p>
            <a:r>
              <a:rPr lang="en-GB" sz="1700" b="1" dirty="0">
                <a:solidFill>
                  <a:schemeClr val="accent1"/>
                </a:solidFill>
              </a:rPr>
              <a:t>Indebted labouring household, financial transactions, weekly to March 2016, taka</a:t>
            </a:r>
            <a:endParaRPr lang="en-GB" sz="1700" dirty="0"/>
          </a:p>
        </p:txBody>
      </p:sp>
      <p:graphicFrame>
        <p:nvGraphicFramePr>
          <p:cNvPr id="18" name="Chart 17"/>
          <p:cNvGraphicFramePr>
            <a:graphicFrameLocks/>
          </p:cNvGraphicFramePr>
          <p:nvPr>
            <p:extLst>
              <p:ext uri="{D42A27DB-BD31-4B8C-83A1-F6EECF244321}">
                <p14:modId xmlns:p14="http://schemas.microsoft.com/office/powerpoint/2010/main" val="111331832"/>
              </p:ext>
            </p:extLst>
          </p:nvPr>
        </p:nvGraphicFramePr>
        <p:xfrm>
          <a:off x="503852" y="1200432"/>
          <a:ext cx="710059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ular Callout 14"/>
          <p:cNvSpPr/>
          <p:nvPr/>
        </p:nvSpPr>
        <p:spPr>
          <a:xfrm>
            <a:off x="3757964" y="2997390"/>
            <a:ext cx="1455938" cy="638016"/>
          </a:xfrm>
          <a:prstGeom prst="wedgeRectCallout">
            <a:avLst>
              <a:gd name="adj1" fmla="val 70908"/>
              <a:gd name="adj2" fmla="val -187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Local ‘</a:t>
            </a:r>
            <a:r>
              <a:rPr lang="en-GB" sz="1200" i="1" dirty="0"/>
              <a:t>howlats</a:t>
            </a:r>
            <a:r>
              <a:rPr lang="en-GB" sz="1200" dirty="0"/>
              <a:t>’ to help cover MFI repayments </a:t>
            </a:r>
          </a:p>
        </p:txBody>
      </p:sp>
      <p:sp>
        <p:nvSpPr>
          <p:cNvPr id="16" name="Rectangular Callout 15"/>
          <p:cNvSpPr/>
          <p:nvPr/>
        </p:nvSpPr>
        <p:spPr>
          <a:xfrm>
            <a:off x="1402939" y="2882192"/>
            <a:ext cx="1455938" cy="638016"/>
          </a:xfrm>
          <a:prstGeom prst="wedgeRectCallout">
            <a:avLst>
              <a:gd name="adj1" fmla="val 22202"/>
              <a:gd name="adj2" fmla="val -1378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MFI repayments </a:t>
            </a:r>
          </a:p>
        </p:txBody>
      </p:sp>
      <p:graphicFrame>
        <p:nvGraphicFramePr>
          <p:cNvPr id="10" name="Chart 9"/>
          <p:cNvGraphicFramePr>
            <a:graphicFrameLocks/>
          </p:cNvGraphicFramePr>
          <p:nvPr>
            <p:extLst>
              <p:ext uri="{D42A27DB-BD31-4B8C-83A1-F6EECF244321}">
                <p14:modId xmlns:p14="http://schemas.microsoft.com/office/powerpoint/2010/main" val="1836435178"/>
              </p:ext>
            </p:extLst>
          </p:nvPr>
        </p:nvGraphicFramePr>
        <p:xfrm>
          <a:off x="503851" y="4253792"/>
          <a:ext cx="7100597" cy="2489371"/>
        </p:xfrm>
        <a:graphic>
          <a:graphicData uri="http://schemas.openxmlformats.org/drawingml/2006/chart">
            <c:chart xmlns:c="http://schemas.openxmlformats.org/drawingml/2006/chart" xmlns:r="http://schemas.openxmlformats.org/officeDocument/2006/relationships" r:id="rId4"/>
          </a:graphicData>
        </a:graphic>
      </p:graphicFrame>
      <p:sp>
        <p:nvSpPr>
          <p:cNvPr id="4" name="Flowchart: Alternate Process 3"/>
          <p:cNvSpPr/>
          <p:nvPr/>
        </p:nvSpPr>
        <p:spPr>
          <a:xfrm>
            <a:off x="8086987" y="2036705"/>
            <a:ext cx="3867325" cy="148350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The household took a private loan on interest some months back</a:t>
            </a:r>
          </a:p>
          <a:p>
            <a:pPr algn="ctr"/>
            <a:r>
              <a:rPr lang="en-GB" sz="1400" dirty="0"/>
              <a:t>They then took an MFI loan to help pay off the private loan</a:t>
            </a:r>
          </a:p>
          <a:p>
            <a:pPr algn="ctr"/>
            <a:r>
              <a:rPr lang="en-GB" sz="1400" dirty="0"/>
              <a:t>They have trouble finding the weekly MFI loan repayments and take </a:t>
            </a:r>
            <a:r>
              <a:rPr lang="en-GB" sz="1400" i="1" dirty="0"/>
              <a:t>howlats</a:t>
            </a:r>
            <a:r>
              <a:rPr lang="en-GB" sz="1400" dirty="0"/>
              <a:t> to help them pay </a:t>
            </a:r>
          </a:p>
        </p:txBody>
      </p:sp>
      <p:sp>
        <p:nvSpPr>
          <p:cNvPr id="5" name="Rectangular Callout 4"/>
          <p:cNvSpPr/>
          <p:nvPr/>
        </p:nvSpPr>
        <p:spPr>
          <a:xfrm>
            <a:off x="8086987" y="1283516"/>
            <a:ext cx="3867325" cy="645952"/>
          </a:xfrm>
          <a:prstGeom prst="wedgeRectCallout">
            <a:avLst>
              <a:gd name="adj1" fmla="val -80703"/>
              <a:gd name="adj2" fmla="val -6996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Per capita daily income 60 taka, extreme poor</a:t>
            </a:r>
          </a:p>
        </p:txBody>
      </p:sp>
      <p:sp>
        <p:nvSpPr>
          <p:cNvPr id="19" name="Rectangular Callout 18"/>
          <p:cNvSpPr/>
          <p:nvPr/>
        </p:nvSpPr>
        <p:spPr>
          <a:xfrm>
            <a:off x="8086986" y="3769825"/>
            <a:ext cx="3867325" cy="645952"/>
          </a:xfrm>
          <a:prstGeom prst="wedgeRectCallout">
            <a:avLst>
              <a:gd name="adj1" fmla="val -79835"/>
              <a:gd name="adj2" fmla="val 2873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Per capita daily income 26 taka, poorest Diarist</a:t>
            </a:r>
          </a:p>
        </p:txBody>
      </p:sp>
      <p:sp>
        <p:nvSpPr>
          <p:cNvPr id="20" name="Flowchart: Alternate Process 19"/>
          <p:cNvSpPr/>
          <p:nvPr/>
        </p:nvSpPr>
        <p:spPr>
          <a:xfrm>
            <a:off x="8086986" y="4522698"/>
            <a:ext cx="3867325" cy="102824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Earns </a:t>
            </a:r>
            <a:r>
              <a:rPr lang="en-GB" sz="1400" i="1" dirty="0"/>
              <a:t>very</a:t>
            </a:r>
            <a:r>
              <a:rPr lang="en-GB" sz="1400" dirty="0"/>
              <a:t> little from casual work in the market but avoids debt </a:t>
            </a:r>
          </a:p>
          <a:p>
            <a:pPr algn="ctr"/>
            <a:r>
              <a:rPr lang="en-GB" sz="1400" dirty="0"/>
              <a:t>Is able to save 10 taka almost every day</a:t>
            </a:r>
          </a:p>
          <a:p>
            <a:pPr algn="ctr"/>
            <a:r>
              <a:rPr lang="en-GB" sz="1400" dirty="0"/>
              <a:t>Has built up a cushion of savings</a:t>
            </a:r>
          </a:p>
        </p:txBody>
      </p:sp>
      <p:sp>
        <p:nvSpPr>
          <p:cNvPr id="6" name="Flowchart: Process 5"/>
          <p:cNvSpPr/>
          <p:nvPr/>
        </p:nvSpPr>
        <p:spPr>
          <a:xfrm>
            <a:off x="8086986" y="5699806"/>
            <a:ext cx="3867325" cy="1043357"/>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Sometimes, it is</a:t>
            </a:r>
            <a:r>
              <a:rPr lang="en-GB" b="1" i="1" dirty="0"/>
              <a:t> </a:t>
            </a:r>
            <a:r>
              <a:rPr lang="en-GB" b="1" i="1" dirty="0">
                <a:solidFill>
                  <a:srgbClr val="FFFF00"/>
                </a:solidFill>
              </a:rPr>
              <a:t>money management </a:t>
            </a:r>
            <a:r>
              <a:rPr lang="en-GB" dirty="0"/>
              <a:t>rather than </a:t>
            </a:r>
            <a:r>
              <a:rPr lang="en-GB" b="1" i="1" dirty="0">
                <a:solidFill>
                  <a:srgbClr val="FFFF00"/>
                </a:solidFill>
              </a:rPr>
              <a:t>income</a:t>
            </a:r>
            <a:r>
              <a:rPr lang="en-GB" dirty="0"/>
              <a:t> that determines the shape of household poverty</a:t>
            </a:r>
          </a:p>
        </p:txBody>
      </p:sp>
    </p:spTree>
    <p:extLst>
      <p:ext uri="{BB962C8B-B14F-4D97-AF65-F5344CB8AC3E}">
        <p14:creationId xmlns:p14="http://schemas.microsoft.com/office/powerpoint/2010/main" val="871234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Transaction patterns: the vital role of gifts</a:t>
            </a:r>
          </a:p>
        </p:txBody>
      </p:sp>
      <p:sp>
        <p:nvSpPr>
          <p:cNvPr id="12" name="TextBox 11"/>
          <p:cNvSpPr txBox="1"/>
          <p:nvPr/>
        </p:nvSpPr>
        <p:spPr>
          <a:xfrm>
            <a:off x="736846" y="868855"/>
            <a:ext cx="7652552" cy="646331"/>
          </a:xfrm>
          <a:prstGeom prst="rect">
            <a:avLst/>
          </a:prstGeom>
          <a:noFill/>
        </p:spPr>
        <p:txBody>
          <a:bodyPr wrap="square" rtlCol="0">
            <a:spAutoFit/>
          </a:bodyPr>
          <a:lstStyle/>
          <a:p>
            <a:pPr algn="ctr"/>
            <a:r>
              <a:rPr lang="en-GB" b="1" dirty="0">
                <a:solidFill>
                  <a:schemeClr val="accent1"/>
                </a:solidFill>
              </a:rPr>
              <a:t>Female casual labourer: all daily transactions for the month following the death of her husband</a:t>
            </a:r>
            <a:endParaRPr lang="en-GB" dirty="0"/>
          </a:p>
        </p:txBody>
      </p:sp>
      <p:graphicFrame>
        <p:nvGraphicFramePr>
          <p:cNvPr id="11" name="Chart 10"/>
          <p:cNvGraphicFramePr/>
          <p:nvPr>
            <p:extLst>
              <p:ext uri="{D42A27DB-BD31-4B8C-83A1-F6EECF244321}">
                <p14:modId xmlns:p14="http://schemas.microsoft.com/office/powerpoint/2010/main" val="2347620074"/>
              </p:ext>
            </p:extLst>
          </p:nvPr>
        </p:nvGraphicFramePr>
        <p:xfrm>
          <a:off x="736846" y="1515185"/>
          <a:ext cx="7652552" cy="4974391"/>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ular Callout 2"/>
          <p:cNvSpPr/>
          <p:nvPr/>
        </p:nvSpPr>
        <p:spPr>
          <a:xfrm>
            <a:off x="1998209" y="1556566"/>
            <a:ext cx="1100098" cy="668767"/>
          </a:xfrm>
          <a:prstGeom prst="wedgeRoundRectCallout">
            <a:avLst>
              <a:gd name="adj1" fmla="val -54003"/>
              <a:gd name="adj2" fmla="val 1790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Withdrawal of </a:t>
            </a:r>
            <a:r>
              <a:rPr lang="en-GB" sz="1100" i="1" dirty="0"/>
              <a:t>some of</a:t>
            </a:r>
            <a:r>
              <a:rPr lang="en-GB" sz="1100" dirty="0"/>
              <a:t> her savings</a:t>
            </a:r>
            <a:endParaRPr lang="en-GB" dirty="0"/>
          </a:p>
        </p:txBody>
      </p:sp>
      <p:sp>
        <p:nvSpPr>
          <p:cNvPr id="13" name="Rounded Rectangular Callout 12"/>
          <p:cNvSpPr/>
          <p:nvPr/>
        </p:nvSpPr>
        <p:spPr>
          <a:xfrm>
            <a:off x="3523325" y="1556566"/>
            <a:ext cx="923278" cy="668767"/>
          </a:xfrm>
          <a:prstGeom prst="wedgeRoundRectCallout">
            <a:avLst>
              <a:gd name="adj1" fmla="val -70302"/>
              <a:gd name="adj2" fmla="val 1047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Gifts from well-wishers</a:t>
            </a:r>
            <a:endParaRPr lang="en-GB" dirty="0"/>
          </a:p>
        </p:txBody>
      </p:sp>
      <p:sp>
        <p:nvSpPr>
          <p:cNvPr id="15" name="Rounded Rectangular Callout 14"/>
          <p:cNvSpPr/>
          <p:nvPr/>
        </p:nvSpPr>
        <p:spPr>
          <a:xfrm>
            <a:off x="2910395" y="4725704"/>
            <a:ext cx="1652727" cy="668767"/>
          </a:xfrm>
          <a:prstGeom prst="wedgeRoundRectCallout">
            <a:avLst>
              <a:gd name="adj1" fmla="val 62810"/>
              <a:gd name="adj2" fmla="val -718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Surplus gifts put into improved housing</a:t>
            </a:r>
            <a:endParaRPr lang="en-GB" dirty="0"/>
          </a:p>
        </p:txBody>
      </p:sp>
      <p:sp>
        <p:nvSpPr>
          <p:cNvPr id="17" name="Rounded Rectangular Callout 16"/>
          <p:cNvSpPr/>
          <p:nvPr/>
        </p:nvSpPr>
        <p:spPr>
          <a:xfrm>
            <a:off x="4225769" y="2769079"/>
            <a:ext cx="1652727" cy="668767"/>
          </a:xfrm>
          <a:prstGeom prst="wedgeRoundRectCallout">
            <a:avLst>
              <a:gd name="adj1" fmla="val 62810"/>
              <a:gd name="adj2" fmla="val -718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Bulk of savings shifted from short-term to DPS</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4416" y="1515185"/>
            <a:ext cx="2824207" cy="3765609"/>
          </a:xfrm>
          <a:prstGeom prst="rect">
            <a:avLst/>
          </a:prstGeom>
        </p:spPr>
      </p:pic>
      <p:sp>
        <p:nvSpPr>
          <p:cNvPr id="7" name="Rounded Rectangle 6"/>
          <p:cNvSpPr/>
          <p:nvPr/>
        </p:nvSpPr>
        <p:spPr>
          <a:xfrm>
            <a:off x="8814416" y="5394470"/>
            <a:ext cx="2824207" cy="1095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 we saw with the appendicitis case, gifts from neighbours, family and employers remain an important response to rapid-onset emergencies </a:t>
            </a:r>
          </a:p>
        </p:txBody>
      </p:sp>
    </p:spTree>
    <p:extLst>
      <p:ext uri="{BB962C8B-B14F-4D97-AF65-F5344CB8AC3E}">
        <p14:creationId xmlns:p14="http://schemas.microsoft.com/office/powerpoint/2010/main" val="1508320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Transaction patterns</a:t>
            </a:r>
            <a:r>
              <a:rPr lang="en-GB" sz="3600" b="1">
                <a:solidFill>
                  <a:srgbClr val="0070C0"/>
                </a:solidFill>
              </a:rPr>
              <a:t>: savings and loan balances</a:t>
            </a:r>
            <a:endParaRPr lang="en-GB" sz="3600" b="1" dirty="0">
              <a:solidFill>
                <a:srgbClr val="0070C0"/>
              </a:solidFill>
            </a:endParaRPr>
          </a:p>
        </p:txBody>
      </p:sp>
      <p:sp>
        <p:nvSpPr>
          <p:cNvPr id="12" name="TextBox 11"/>
          <p:cNvSpPr txBox="1"/>
          <p:nvPr/>
        </p:nvSpPr>
        <p:spPr>
          <a:xfrm>
            <a:off x="736844" y="790148"/>
            <a:ext cx="11193899" cy="400110"/>
          </a:xfrm>
          <a:prstGeom prst="rect">
            <a:avLst/>
          </a:prstGeom>
          <a:noFill/>
        </p:spPr>
        <p:txBody>
          <a:bodyPr wrap="square" rtlCol="0">
            <a:spAutoFit/>
          </a:bodyPr>
          <a:lstStyle/>
          <a:p>
            <a:r>
              <a:rPr lang="en-GB" sz="2000" b="1" dirty="0">
                <a:solidFill>
                  <a:schemeClr val="accent1"/>
                </a:solidFill>
              </a:rPr>
              <a:t>Savings at MFIs and banks, and debt at MFIs, taka, 38 diarists arranged by per capita daily income</a:t>
            </a:r>
            <a:endParaRPr lang="en-GB" sz="2000" dirty="0"/>
          </a:p>
        </p:txBody>
      </p:sp>
      <p:sp>
        <p:nvSpPr>
          <p:cNvPr id="7" name="Rounded Rectangle 6"/>
          <p:cNvSpPr/>
          <p:nvPr/>
        </p:nvSpPr>
        <p:spPr>
          <a:xfrm>
            <a:off x="8752272" y="1320146"/>
            <a:ext cx="2976239" cy="851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39 of our 50 Diarists hold accounts at MFIs (usually more than one MFI)</a:t>
            </a:r>
          </a:p>
        </p:txBody>
      </p:sp>
      <p:sp>
        <p:nvSpPr>
          <p:cNvPr id="16" name="TextBox 15"/>
          <p:cNvSpPr txBox="1"/>
          <p:nvPr/>
        </p:nvSpPr>
        <p:spPr>
          <a:xfrm>
            <a:off x="603682" y="5862651"/>
            <a:ext cx="8158941" cy="400110"/>
          </a:xfrm>
          <a:prstGeom prst="rect">
            <a:avLst/>
          </a:prstGeom>
          <a:noFill/>
        </p:spPr>
        <p:txBody>
          <a:bodyPr wrap="square" rtlCol="0">
            <a:spAutoFit/>
          </a:bodyPr>
          <a:lstStyle/>
          <a:p>
            <a:r>
              <a:rPr lang="en-GB" sz="2000" b="1" dirty="0"/>
              <a:t>Their </a:t>
            </a:r>
            <a:r>
              <a:rPr lang="en-GB" sz="2000" b="1"/>
              <a:t>combined formal </a:t>
            </a:r>
            <a:r>
              <a:rPr lang="en-GB" sz="2000" b="1" dirty="0"/>
              <a:t>savings exceed their combined MFI debt by 2.5 </a:t>
            </a:r>
            <a:r>
              <a:rPr lang="en-GB" sz="2000" b="1"/>
              <a:t>to 1</a:t>
            </a:r>
            <a:endParaRPr lang="en-GB" sz="2000" b="1" dirty="0"/>
          </a:p>
        </p:txBody>
      </p:sp>
      <p:sp>
        <p:nvSpPr>
          <p:cNvPr id="18" name="Rounded Rectangle 17"/>
          <p:cNvSpPr/>
          <p:nvPr/>
        </p:nvSpPr>
        <p:spPr>
          <a:xfrm>
            <a:off x="8762624" y="2301146"/>
            <a:ext cx="2976239" cy="852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The </a:t>
            </a:r>
            <a:r>
              <a:rPr lang="en-GB" sz="1400" i="1" dirty="0"/>
              <a:t>extreme poor</a:t>
            </a:r>
            <a:r>
              <a:rPr lang="en-GB" sz="1400" dirty="0"/>
              <a:t> are the least likely to hold an MFI account</a:t>
            </a:r>
          </a:p>
        </p:txBody>
      </p:sp>
      <p:sp>
        <p:nvSpPr>
          <p:cNvPr id="19" name="Rounded Rectangle 18"/>
          <p:cNvSpPr/>
          <p:nvPr/>
        </p:nvSpPr>
        <p:spPr>
          <a:xfrm>
            <a:off x="8762624" y="3282908"/>
            <a:ext cx="2976239" cy="852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 all income classes savings are greater than debt</a:t>
            </a:r>
          </a:p>
        </p:txBody>
      </p:sp>
      <p:sp>
        <p:nvSpPr>
          <p:cNvPr id="20" name="Rounded Rectangle 19"/>
          <p:cNvSpPr/>
          <p:nvPr/>
        </p:nvSpPr>
        <p:spPr>
          <a:xfrm>
            <a:off x="8762624" y="4254632"/>
            <a:ext cx="2986591" cy="981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The main vehicle for large MFI savings is the DPS</a:t>
            </a:r>
          </a:p>
        </p:txBody>
      </p:sp>
      <p:sp>
        <p:nvSpPr>
          <p:cNvPr id="4" name="Explosion 2 3"/>
          <p:cNvSpPr/>
          <p:nvPr/>
        </p:nvSpPr>
        <p:spPr>
          <a:xfrm>
            <a:off x="8762624" y="5236395"/>
            <a:ext cx="2986591" cy="1555023"/>
          </a:xfrm>
          <a:prstGeom prst="irregularSeal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So what happened to the 39</a:t>
            </a:r>
            <a:r>
              <a:rPr lang="en-GB" sz="1200" baseline="30000" dirty="0">
                <a:solidFill>
                  <a:schemeClr val="tx1"/>
                </a:solidFill>
              </a:rPr>
              <a:t>th</a:t>
            </a:r>
            <a:r>
              <a:rPr lang="en-GB" sz="1200" dirty="0">
                <a:solidFill>
                  <a:schemeClr val="tx1"/>
                </a:solidFill>
              </a:rPr>
              <a:t> Diarist?</a:t>
            </a:r>
          </a:p>
        </p:txBody>
      </p:sp>
      <p:graphicFrame>
        <p:nvGraphicFramePr>
          <p:cNvPr id="11" name="Chart 10"/>
          <p:cNvGraphicFramePr/>
          <p:nvPr>
            <p:extLst>
              <p:ext uri="{D42A27DB-BD31-4B8C-83A1-F6EECF244321}">
                <p14:modId xmlns:p14="http://schemas.microsoft.com/office/powerpoint/2010/main" val="2666501653"/>
              </p:ext>
            </p:extLst>
          </p:nvPr>
        </p:nvGraphicFramePr>
        <p:xfrm>
          <a:off x="439272" y="1190258"/>
          <a:ext cx="8104094" cy="47623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6109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Transaction patterns: financing a big expenditure</a:t>
            </a:r>
          </a:p>
        </p:txBody>
      </p:sp>
      <p:sp>
        <p:nvSpPr>
          <p:cNvPr id="19" name="Rounded Rectangle 18"/>
          <p:cNvSpPr/>
          <p:nvPr/>
        </p:nvSpPr>
        <p:spPr>
          <a:xfrm>
            <a:off x="199973" y="5548869"/>
            <a:ext cx="6112820" cy="997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t>The marriage was financed by: MFI savings (15%), private savings (12%); sale of jewellery (32%); an MFI loan (17%); and gifts from guests (24%)</a:t>
            </a:r>
          </a:p>
        </p:txBody>
      </p:sp>
      <p:sp>
        <p:nvSpPr>
          <p:cNvPr id="5" name="TextBox 4"/>
          <p:cNvSpPr txBox="1"/>
          <p:nvPr/>
        </p:nvSpPr>
        <p:spPr>
          <a:xfrm>
            <a:off x="390616" y="774913"/>
            <a:ext cx="8970243" cy="369332"/>
          </a:xfrm>
          <a:prstGeom prst="rect">
            <a:avLst/>
          </a:prstGeom>
          <a:noFill/>
        </p:spPr>
        <p:txBody>
          <a:bodyPr wrap="square" rtlCol="0">
            <a:spAutoFit/>
          </a:bodyPr>
          <a:lstStyle/>
          <a:p>
            <a:r>
              <a:rPr lang="en-GB" b="1" dirty="0"/>
              <a:t>Fisherman: all transactions, daily for a month, as he manages his daughter’s marriage, taka</a:t>
            </a:r>
            <a:endParaRPr lang="en-GB" dirty="0"/>
          </a:p>
        </p:txBody>
      </p:sp>
      <p:graphicFrame>
        <p:nvGraphicFramePr>
          <p:cNvPr id="14" name="Chart 13"/>
          <p:cNvGraphicFramePr/>
          <p:nvPr>
            <p:extLst>
              <p:ext uri="{D42A27DB-BD31-4B8C-83A1-F6EECF244321}">
                <p14:modId xmlns:p14="http://schemas.microsoft.com/office/powerpoint/2010/main" val="4182814263"/>
              </p:ext>
            </p:extLst>
          </p:nvPr>
        </p:nvGraphicFramePr>
        <p:xfrm>
          <a:off x="197455" y="1113467"/>
          <a:ext cx="11615100" cy="4096848"/>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ular Callout 2"/>
          <p:cNvSpPr/>
          <p:nvPr/>
        </p:nvSpPr>
        <p:spPr>
          <a:xfrm>
            <a:off x="1157071" y="1921749"/>
            <a:ext cx="1368438" cy="636638"/>
          </a:xfrm>
          <a:prstGeom prst="wedgeRoundRectCallout">
            <a:avLst>
              <a:gd name="adj1" fmla="val -45698"/>
              <a:gd name="adj2" fmla="val 858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December 25:</a:t>
            </a:r>
          </a:p>
          <a:p>
            <a:pPr algn="ctr"/>
            <a:r>
              <a:rPr lang="en-GB" sz="1200" dirty="0"/>
              <a:t>Spots the marriage chance</a:t>
            </a:r>
          </a:p>
        </p:txBody>
      </p:sp>
      <p:sp>
        <p:nvSpPr>
          <p:cNvPr id="16" name="Rounded Rectangular Callout 15"/>
          <p:cNvSpPr/>
          <p:nvPr/>
        </p:nvSpPr>
        <p:spPr>
          <a:xfrm>
            <a:off x="1076182" y="3460689"/>
            <a:ext cx="1368438" cy="760309"/>
          </a:xfrm>
          <a:prstGeom prst="wedgeRoundRectCallout">
            <a:avLst>
              <a:gd name="adj1" fmla="val 52488"/>
              <a:gd name="adj2" fmla="val -1412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December 30:</a:t>
            </a:r>
          </a:p>
          <a:p>
            <a:pPr algn="ctr"/>
            <a:r>
              <a:rPr lang="en-GB" sz="1200" dirty="0"/>
              <a:t>Withdraws 5,000 from wife’s first MFI, (Al </a:t>
            </a:r>
            <a:r>
              <a:rPr lang="en-GB" sz="1200" dirty="0" err="1"/>
              <a:t>Arafa</a:t>
            </a:r>
            <a:r>
              <a:rPr lang="en-GB" sz="1200" dirty="0"/>
              <a:t>)</a:t>
            </a:r>
          </a:p>
        </p:txBody>
      </p:sp>
      <p:sp>
        <p:nvSpPr>
          <p:cNvPr id="20" name="Rounded Rectangular Callout 19"/>
          <p:cNvSpPr/>
          <p:nvPr/>
        </p:nvSpPr>
        <p:spPr>
          <a:xfrm>
            <a:off x="2525509" y="3460689"/>
            <a:ext cx="1368438" cy="971352"/>
          </a:xfrm>
          <a:prstGeom prst="wedgeRoundRectCallout">
            <a:avLst>
              <a:gd name="adj1" fmla="val 36111"/>
              <a:gd name="adj2" fmla="val -1243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January 3 and 4:</a:t>
            </a:r>
          </a:p>
          <a:p>
            <a:pPr algn="ctr"/>
            <a:r>
              <a:rPr lang="en-GB" sz="1200" dirty="0"/>
              <a:t>Withdraws 10,000 and 7,500 from wife’s 2</a:t>
            </a:r>
            <a:r>
              <a:rPr lang="en-GB" sz="1200" baseline="30000" dirty="0"/>
              <a:t>nd</a:t>
            </a:r>
            <a:r>
              <a:rPr lang="en-GB" sz="1200" dirty="0"/>
              <a:t> MFI, (SSS)</a:t>
            </a:r>
          </a:p>
        </p:txBody>
      </p:sp>
      <p:sp>
        <p:nvSpPr>
          <p:cNvPr id="23" name="Rounded Rectangular Callout 22"/>
          <p:cNvSpPr/>
          <p:nvPr/>
        </p:nvSpPr>
        <p:spPr>
          <a:xfrm>
            <a:off x="2811596" y="1248163"/>
            <a:ext cx="1082351" cy="1135176"/>
          </a:xfrm>
          <a:prstGeom prst="wedgeRoundRectCallout">
            <a:avLst>
              <a:gd name="adj1" fmla="val 67672"/>
              <a:gd name="adj2" fmla="val 757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January 4:</a:t>
            </a:r>
          </a:p>
          <a:p>
            <a:pPr algn="ctr"/>
            <a:r>
              <a:rPr lang="en-GB" sz="1200" dirty="0"/>
              <a:t>Withdraws 5,000 from wife’s 3</a:t>
            </a:r>
            <a:r>
              <a:rPr lang="en-GB" sz="1200" baseline="30000" dirty="0"/>
              <a:t>rd</a:t>
            </a:r>
            <a:r>
              <a:rPr lang="en-GB" sz="1200" dirty="0"/>
              <a:t>  MFI, (PIDIM)</a:t>
            </a:r>
          </a:p>
        </p:txBody>
      </p:sp>
      <p:sp>
        <p:nvSpPr>
          <p:cNvPr id="24" name="Rounded Rectangular Callout 23"/>
          <p:cNvSpPr/>
          <p:nvPr/>
        </p:nvSpPr>
        <p:spPr>
          <a:xfrm>
            <a:off x="4294443" y="2948116"/>
            <a:ext cx="1635917" cy="961411"/>
          </a:xfrm>
          <a:prstGeom prst="wedgeRoundRectCallout">
            <a:avLst>
              <a:gd name="adj1" fmla="val -59957"/>
              <a:gd name="adj2" fmla="val 28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January 4:</a:t>
            </a:r>
          </a:p>
          <a:p>
            <a:pPr algn="ctr"/>
            <a:r>
              <a:rPr lang="en-GB" sz="1200" dirty="0"/>
              <a:t>sells his wife’s gold and has it made into new jewellery for bridegroom……</a:t>
            </a:r>
          </a:p>
        </p:txBody>
      </p:sp>
      <p:sp>
        <p:nvSpPr>
          <p:cNvPr id="27" name="Rounded Rectangular Callout 26"/>
          <p:cNvSpPr/>
          <p:nvPr/>
        </p:nvSpPr>
        <p:spPr>
          <a:xfrm>
            <a:off x="4294442" y="1254974"/>
            <a:ext cx="1635917" cy="572277"/>
          </a:xfrm>
          <a:prstGeom prst="wedgeRoundRectCallout">
            <a:avLst>
              <a:gd name="adj1" fmla="val -58246"/>
              <a:gd name="adj2" fmla="val 1528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January 4:</a:t>
            </a:r>
          </a:p>
          <a:p>
            <a:pPr algn="ctr"/>
            <a:r>
              <a:rPr lang="en-GB" sz="1200" dirty="0"/>
              <a:t>Withdraws 23,000 from his money-guard</a:t>
            </a:r>
          </a:p>
        </p:txBody>
      </p:sp>
      <p:sp>
        <p:nvSpPr>
          <p:cNvPr id="28" name="Rounded Rectangular Callout 27"/>
          <p:cNvSpPr/>
          <p:nvPr/>
        </p:nvSpPr>
        <p:spPr>
          <a:xfrm>
            <a:off x="6005005" y="1248163"/>
            <a:ext cx="1635917" cy="572277"/>
          </a:xfrm>
          <a:prstGeom prst="wedgeRoundRectCallout">
            <a:avLst>
              <a:gd name="adj1" fmla="val -84483"/>
              <a:gd name="adj2" fmla="val 1169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January 10:</a:t>
            </a:r>
          </a:p>
          <a:p>
            <a:pPr algn="ctr"/>
            <a:r>
              <a:rPr lang="en-GB" sz="1200" dirty="0"/>
              <a:t>Wife gets MFI SSS to lend her 35,000</a:t>
            </a:r>
          </a:p>
        </p:txBody>
      </p:sp>
      <p:sp>
        <p:nvSpPr>
          <p:cNvPr id="29" name="Rounded Rectangular Callout 28"/>
          <p:cNvSpPr/>
          <p:nvPr/>
        </p:nvSpPr>
        <p:spPr>
          <a:xfrm>
            <a:off x="7724942" y="1253897"/>
            <a:ext cx="1635917" cy="572277"/>
          </a:xfrm>
          <a:prstGeom prst="wedgeRoundRectCallout">
            <a:avLst>
              <a:gd name="adj1" fmla="val -16610"/>
              <a:gd name="adj2" fmla="val 1316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Gifts from wedding guests</a:t>
            </a:r>
          </a:p>
        </p:txBody>
      </p:sp>
      <p:sp>
        <p:nvSpPr>
          <p:cNvPr id="30" name="Rounded Rectangular Callout 29"/>
          <p:cNvSpPr/>
          <p:nvPr/>
        </p:nvSpPr>
        <p:spPr>
          <a:xfrm>
            <a:off x="6157405" y="3866474"/>
            <a:ext cx="1344407" cy="572277"/>
          </a:xfrm>
          <a:prstGeom prst="wedgeRoundRectCallout">
            <a:avLst>
              <a:gd name="adj1" fmla="val 34948"/>
              <a:gd name="adj2" fmla="val -129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January 17:</a:t>
            </a:r>
          </a:p>
          <a:p>
            <a:pPr algn="ctr"/>
            <a:r>
              <a:rPr lang="en-GB" sz="1200" dirty="0"/>
              <a:t>Further 30,000 dowry payment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3162" y="5548868"/>
            <a:ext cx="1329393" cy="99704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9153330" y="5548869"/>
            <a:ext cx="1329831" cy="997374"/>
          </a:xfrm>
          <a:prstGeom prst="rect">
            <a:avLst/>
          </a:prstGeom>
        </p:spPr>
      </p:pic>
      <p:sp>
        <p:nvSpPr>
          <p:cNvPr id="31" name="Rounded Rectangular Callout 30"/>
          <p:cNvSpPr/>
          <p:nvPr/>
        </p:nvSpPr>
        <p:spPr>
          <a:xfrm>
            <a:off x="4322381" y="4018874"/>
            <a:ext cx="1607978" cy="823714"/>
          </a:xfrm>
          <a:prstGeom prst="wedgeRoundRectCallout">
            <a:avLst>
              <a:gd name="adj1" fmla="val -65359"/>
              <a:gd name="adj2" fmla="val 28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January 4:</a:t>
            </a:r>
          </a:p>
          <a:p>
            <a:pPr algn="ctr"/>
            <a:r>
              <a:rPr lang="en-GB" sz="1200" dirty="0"/>
              <a:t>Takes jewellery and 20,000 dowry to bridegroom’s home</a:t>
            </a:r>
          </a:p>
        </p:txBody>
      </p:sp>
      <p:sp>
        <p:nvSpPr>
          <p:cNvPr id="9" name="Rectangle 8"/>
          <p:cNvSpPr/>
          <p:nvPr/>
        </p:nvSpPr>
        <p:spPr>
          <a:xfrm>
            <a:off x="6727371" y="5548868"/>
            <a:ext cx="2006082" cy="9970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700" dirty="0"/>
              <a:t>Per capita daily income 180 taka, near poor</a:t>
            </a:r>
          </a:p>
        </p:txBody>
      </p:sp>
    </p:spTree>
    <p:extLst>
      <p:ext uri="{BB962C8B-B14F-4D97-AF65-F5344CB8AC3E}">
        <p14:creationId xmlns:p14="http://schemas.microsoft.com/office/powerpoint/2010/main" val="2741019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Financial Diaries</a:t>
            </a:r>
          </a:p>
        </p:txBody>
      </p:sp>
      <p:sp>
        <p:nvSpPr>
          <p:cNvPr id="11" name="Rectangle 10"/>
          <p:cNvSpPr/>
          <p:nvPr/>
        </p:nvSpPr>
        <p:spPr>
          <a:xfrm>
            <a:off x="236376" y="3135669"/>
            <a:ext cx="11719248" cy="923330"/>
          </a:xfrm>
          <a:prstGeom prst="rect">
            <a:avLst/>
          </a:prstGeom>
        </p:spPr>
        <p:txBody>
          <a:bodyPr wrap="square">
            <a:spAutoFit/>
          </a:bodyPr>
          <a:lstStyle/>
          <a:p>
            <a:pPr algn="ctr">
              <a:spcAft>
                <a:spcPts val="800"/>
              </a:spcAft>
            </a:pPr>
            <a:r>
              <a:rPr lang="en-GB" b="0" i="0" dirty="0">
                <a:effectLst/>
                <a:latin typeface="Calibri" panose="020F0502020204030204" pitchFamily="34" charset="0"/>
              </a:rPr>
              <a:t>The results from these early diaries were described in the book </a:t>
            </a:r>
            <a:r>
              <a:rPr lang="en-GB" b="0" i="1" dirty="0">
                <a:effectLst/>
                <a:latin typeface="Calibri" panose="020F0502020204030204" pitchFamily="34" charset="0"/>
              </a:rPr>
              <a:t>Portfolios of the Poor. </a:t>
            </a:r>
            <a:r>
              <a:rPr lang="en-GB" b="0" dirty="0">
                <a:effectLst/>
                <a:latin typeface="Calibri" panose="020F0502020204030204" pitchFamily="34" charset="0"/>
              </a:rPr>
              <a:t>The book helped deepen our understanding of the financial needs, preferences and behaviours of poor households, and to broaden the thinking and practice of microfinance. </a:t>
            </a:r>
            <a:endParaRPr lang="en-GB" b="0" i="0" dirty="0">
              <a:effectLst/>
              <a:latin typeface="Shanti"/>
            </a:endParaRPr>
          </a:p>
        </p:txBody>
      </p:sp>
      <p:sp>
        <p:nvSpPr>
          <p:cNvPr id="6" name="Rounded Rectangle 5"/>
          <p:cNvSpPr/>
          <p:nvPr/>
        </p:nvSpPr>
        <p:spPr>
          <a:xfrm>
            <a:off x="429208" y="1125045"/>
            <a:ext cx="3676262" cy="1862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b="1" i="0" dirty="0">
                <a:solidFill>
                  <a:srgbClr val="FFFF00"/>
                </a:solidFill>
                <a:effectLst/>
                <a:latin typeface="Calibri" panose="020F0502020204030204" pitchFamily="34" charset="0"/>
              </a:rPr>
              <a:t>Financial Diaries</a:t>
            </a:r>
            <a:r>
              <a:rPr lang="en-GB" b="1" i="0" dirty="0">
                <a:effectLst/>
                <a:latin typeface="Calibri" panose="020F0502020204030204" pitchFamily="34" charset="0"/>
              </a:rPr>
              <a:t>:</a:t>
            </a:r>
            <a:r>
              <a:rPr lang="en-GB" b="0" i="0" dirty="0">
                <a:effectLst/>
                <a:latin typeface="Calibri" panose="020F0502020204030204" pitchFamily="34" charset="0"/>
              </a:rPr>
              <a:t> a research methodology that collects data about, and provides insights into, how people manage money.</a:t>
            </a:r>
            <a:endParaRPr lang="en-GB" b="0" i="0" dirty="0">
              <a:effectLst/>
              <a:latin typeface="Shanti"/>
            </a:endParaRPr>
          </a:p>
        </p:txBody>
      </p:sp>
      <p:sp>
        <p:nvSpPr>
          <p:cNvPr id="12" name="Rounded Rectangle 11"/>
          <p:cNvSpPr/>
          <p:nvPr/>
        </p:nvSpPr>
        <p:spPr>
          <a:xfrm>
            <a:off x="4292082" y="1123632"/>
            <a:ext cx="3312367" cy="1864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b="1" dirty="0">
                <a:solidFill>
                  <a:srgbClr val="FFFF00"/>
                </a:solidFill>
                <a:latin typeface="Calibri" panose="020F0502020204030204" pitchFamily="34" charset="0"/>
              </a:rPr>
              <a:t>The first Diaries</a:t>
            </a:r>
            <a:r>
              <a:rPr lang="en-GB" b="0" i="0" dirty="0">
                <a:effectLst/>
                <a:latin typeface="Calibri" panose="020F0502020204030204" pitchFamily="34" charset="0"/>
              </a:rPr>
              <a:t> were run in Bangladesh and India in 1999-2000, and in South Africa in 2004-2005.</a:t>
            </a:r>
            <a:endParaRPr lang="en-GB" b="0" i="0" dirty="0">
              <a:effectLst/>
              <a:latin typeface="Shanti"/>
            </a:endParaRPr>
          </a:p>
        </p:txBody>
      </p:sp>
      <p:sp>
        <p:nvSpPr>
          <p:cNvPr id="13" name="Rounded Rectangle 12"/>
          <p:cNvSpPr/>
          <p:nvPr/>
        </p:nvSpPr>
        <p:spPr>
          <a:xfrm>
            <a:off x="7791061" y="1108966"/>
            <a:ext cx="3956181" cy="1864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b="1" dirty="0">
                <a:solidFill>
                  <a:srgbClr val="FFFF00"/>
                </a:solidFill>
                <a:latin typeface="Calibri" panose="020F0502020204030204" pitchFamily="34" charset="0"/>
              </a:rPr>
              <a:t>Their purpose </a:t>
            </a:r>
            <a:r>
              <a:rPr lang="en-GB" b="0" i="0" dirty="0">
                <a:effectLst/>
                <a:latin typeface="Calibri" panose="020F0502020204030204" pitchFamily="34" charset="0"/>
              </a:rPr>
              <a:t>was to answer the question ‘</a:t>
            </a:r>
            <a:r>
              <a:rPr lang="en-GB" b="0" i="1" dirty="0">
                <a:effectLst/>
                <a:latin typeface="Calibri" panose="020F0502020204030204" pitchFamily="34" charset="0"/>
              </a:rPr>
              <a:t>do poor people have financial lives, and if so, what are they like?’</a:t>
            </a:r>
          </a:p>
        </p:txBody>
      </p:sp>
      <p:sp>
        <p:nvSpPr>
          <p:cNvPr id="16" name="Rectangle 15"/>
          <p:cNvSpPr/>
          <p:nvPr/>
        </p:nvSpPr>
        <p:spPr>
          <a:xfrm>
            <a:off x="351615" y="4058999"/>
            <a:ext cx="6742208" cy="2349361"/>
          </a:xfrm>
          <a:prstGeom prst="rect">
            <a:avLst/>
          </a:prstGeom>
        </p:spPr>
        <p:txBody>
          <a:bodyPr wrap="square">
            <a:spAutoFit/>
          </a:bodyPr>
          <a:lstStyle/>
          <a:p>
            <a:pPr>
              <a:spcAft>
                <a:spcPts val="800"/>
              </a:spcAft>
            </a:pPr>
            <a:r>
              <a:rPr lang="en-GB" sz="2000" b="1" i="0" dirty="0">
                <a:solidFill>
                  <a:schemeClr val="accent5"/>
                </a:solidFill>
                <a:effectLst/>
              </a:rPr>
              <a:t>Typically</a:t>
            </a:r>
            <a:r>
              <a:rPr lang="en-GB" sz="2000" b="0" i="0" dirty="0">
                <a:solidFill>
                  <a:schemeClr val="accent5"/>
                </a:solidFill>
                <a:effectLst/>
              </a:rPr>
              <a:t>, financial diary projects:</a:t>
            </a:r>
          </a:p>
          <a:p>
            <a:pPr marL="285750" indent="-285750">
              <a:spcAft>
                <a:spcPts val="800"/>
              </a:spcAft>
              <a:buFont typeface="Arial" panose="020B0604020202020204" pitchFamily="34" charset="0"/>
              <a:buChar char="•"/>
            </a:pPr>
            <a:r>
              <a:rPr lang="en-GB" sz="2000" b="0" i="0" dirty="0">
                <a:effectLst/>
              </a:rPr>
              <a:t>Recruit from </a:t>
            </a:r>
            <a:r>
              <a:rPr lang="en-GB" sz="2000" b="1" i="1" dirty="0"/>
              <a:t>40 to 300 selected respondents</a:t>
            </a:r>
          </a:p>
          <a:p>
            <a:pPr marL="285750" indent="-285750">
              <a:spcAft>
                <a:spcPts val="800"/>
              </a:spcAft>
              <a:buFont typeface="Arial" panose="020B0604020202020204" pitchFamily="34" charset="0"/>
              <a:buChar char="•"/>
            </a:pPr>
            <a:r>
              <a:rPr lang="en-GB" sz="2000" dirty="0"/>
              <a:t>Meet the respondents </a:t>
            </a:r>
            <a:r>
              <a:rPr lang="en-GB" sz="2000" b="1" i="1" dirty="0"/>
              <a:t>daily</a:t>
            </a:r>
            <a:r>
              <a:rPr lang="en-GB" sz="2000" dirty="0"/>
              <a:t>, </a:t>
            </a:r>
            <a:r>
              <a:rPr lang="en-GB" sz="2000" b="1" i="1" dirty="0"/>
              <a:t>weekly</a:t>
            </a:r>
            <a:r>
              <a:rPr lang="en-GB" sz="2000" dirty="0"/>
              <a:t> or </a:t>
            </a:r>
            <a:r>
              <a:rPr lang="en-GB" sz="2000" b="1" i="1" dirty="0"/>
              <a:t>twice-monthly</a:t>
            </a:r>
          </a:p>
          <a:p>
            <a:pPr marL="285750" indent="-285750">
              <a:spcAft>
                <a:spcPts val="800"/>
              </a:spcAft>
              <a:buFont typeface="Arial" panose="020B0604020202020204" pitchFamily="34" charset="0"/>
              <a:buChar char="•"/>
            </a:pPr>
            <a:r>
              <a:rPr lang="en-GB" sz="2000" dirty="0"/>
              <a:t>Run for </a:t>
            </a:r>
            <a:r>
              <a:rPr lang="en-GB" sz="2000" b="1" i="1" dirty="0"/>
              <a:t>3 months </a:t>
            </a:r>
            <a:r>
              <a:rPr lang="en-GB" sz="2000" dirty="0"/>
              <a:t>up to </a:t>
            </a:r>
            <a:r>
              <a:rPr lang="en-GB" sz="2000" b="1" i="1" dirty="0"/>
              <a:t>3 years</a:t>
            </a:r>
          </a:p>
          <a:p>
            <a:pPr marL="285750" indent="-285750">
              <a:spcAft>
                <a:spcPts val="800"/>
              </a:spcAft>
              <a:buFont typeface="Arial" panose="020B0604020202020204" pitchFamily="34" charset="0"/>
              <a:buChar char="•"/>
            </a:pPr>
            <a:r>
              <a:rPr lang="en-GB" sz="2000" dirty="0"/>
              <a:t>Record the </a:t>
            </a:r>
            <a:r>
              <a:rPr lang="en-GB" sz="2000" b="1" i="1" dirty="0"/>
              <a:t>value</a:t>
            </a:r>
            <a:r>
              <a:rPr lang="en-GB" sz="2000" dirty="0"/>
              <a:t> and </a:t>
            </a:r>
            <a:r>
              <a:rPr lang="en-GB" sz="2000" b="1" i="1" dirty="0"/>
              <a:t>purpose</a:t>
            </a:r>
            <a:r>
              <a:rPr lang="en-GB" sz="2000" dirty="0"/>
              <a:t> of each transaction, and note </a:t>
            </a:r>
            <a:r>
              <a:rPr lang="en-GB" sz="2000" b="1" i="1" dirty="0"/>
              <a:t>where</a:t>
            </a:r>
            <a:r>
              <a:rPr lang="en-GB" sz="2000" dirty="0"/>
              <a:t>, </a:t>
            </a:r>
            <a:r>
              <a:rPr lang="en-GB" sz="2000" b="1" i="1" dirty="0"/>
              <a:t>with whom</a:t>
            </a:r>
            <a:r>
              <a:rPr lang="en-GB" sz="2000" dirty="0"/>
              <a:t>, and </a:t>
            </a:r>
            <a:r>
              <a:rPr lang="en-GB" sz="2000" b="1" i="1" dirty="0"/>
              <a:t>how</a:t>
            </a:r>
            <a:r>
              <a:rPr lang="en-GB" sz="2000" dirty="0"/>
              <a:t> each transaction was made  </a:t>
            </a:r>
            <a:endParaRPr lang="en-GB" sz="2000" b="0" i="0" dirty="0">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0107" y="4270751"/>
            <a:ext cx="2775896" cy="2081922"/>
          </a:xfrm>
          <a:prstGeom prst="rect">
            <a:avLst/>
          </a:prstGeom>
          <a:effectLst>
            <a:softEdge rad="12700"/>
          </a:effectLst>
        </p:spPr>
      </p:pic>
      <p:pic>
        <p:nvPicPr>
          <p:cNvPr id="10" name="Picture 2" descr="http://press.princeton.edu/images/k8884.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40304" y="4270752"/>
            <a:ext cx="1349188" cy="2081921"/>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00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Transaction patterns: building a quasi-pension</a:t>
            </a:r>
          </a:p>
        </p:txBody>
      </p:sp>
      <p:sp>
        <p:nvSpPr>
          <p:cNvPr id="12" name="TextBox 11"/>
          <p:cNvSpPr txBox="1"/>
          <p:nvPr/>
        </p:nvSpPr>
        <p:spPr>
          <a:xfrm>
            <a:off x="6244734" y="3824903"/>
            <a:ext cx="2100276" cy="584775"/>
          </a:xfrm>
          <a:prstGeom prst="rect">
            <a:avLst/>
          </a:prstGeom>
          <a:noFill/>
        </p:spPr>
        <p:txBody>
          <a:bodyPr wrap="square" rtlCol="0">
            <a:spAutoFit/>
          </a:bodyPr>
          <a:lstStyle/>
          <a:p>
            <a:pPr algn="ctr"/>
            <a:r>
              <a:rPr lang="en-GB" sz="1600" b="1" dirty="0">
                <a:solidFill>
                  <a:schemeClr val="accent1"/>
                </a:solidFill>
              </a:rPr>
              <a:t>How the 39</a:t>
            </a:r>
            <a:r>
              <a:rPr lang="en-GB" sz="1600" b="1" baseline="30000" dirty="0">
                <a:solidFill>
                  <a:schemeClr val="accent1"/>
                </a:solidFill>
              </a:rPr>
              <a:t>th</a:t>
            </a:r>
            <a:r>
              <a:rPr lang="en-GB" sz="1600" b="1" dirty="0">
                <a:solidFill>
                  <a:schemeClr val="accent1"/>
                </a:solidFill>
              </a:rPr>
              <a:t> Diarist saves for her old age</a:t>
            </a:r>
          </a:p>
        </p:txBody>
      </p:sp>
      <p:sp>
        <p:nvSpPr>
          <p:cNvPr id="7" name="Rounded Rectangle 6"/>
          <p:cNvSpPr/>
          <p:nvPr/>
        </p:nvSpPr>
        <p:spPr>
          <a:xfrm>
            <a:off x="8741920" y="1228846"/>
            <a:ext cx="2976239" cy="824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From an extreme-poor background, she was deserted by her husband</a:t>
            </a:r>
          </a:p>
        </p:txBody>
      </p:sp>
      <p:sp>
        <p:nvSpPr>
          <p:cNvPr id="18" name="Rounded Rectangle 17"/>
          <p:cNvSpPr/>
          <p:nvPr/>
        </p:nvSpPr>
        <p:spPr>
          <a:xfrm>
            <a:off x="8752272" y="2261610"/>
            <a:ext cx="2976239" cy="824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But her son got a job overseas and has remitted regularly for many years</a:t>
            </a:r>
          </a:p>
        </p:txBody>
      </p:sp>
      <p:sp>
        <p:nvSpPr>
          <p:cNvPr id="19" name="Rounded Rectangle 18"/>
          <p:cNvSpPr/>
          <p:nvPr/>
        </p:nvSpPr>
        <p:spPr>
          <a:xfrm>
            <a:off x="8741920" y="3326381"/>
            <a:ext cx="2986591" cy="997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She has saved most of it using the GPS at Grameen Bank, where she now has a </a:t>
            </a:r>
            <a:r>
              <a:rPr lang="en-GB" sz="1400" b="1" dirty="0">
                <a:solidFill>
                  <a:srgbClr val="FFFF00"/>
                </a:solidFill>
              </a:rPr>
              <a:t>savings balance of 1.9 million taka </a:t>
            </a:r>
            <a:r>
              <a:rPr lang="en-GB" sz="1400" dirty="0"/>
              <a:t>($PPP 33,000)</a:t>
            </a:r>
          </a:p>
        </p:txBody>
      </p:sp>
      <p:graphicFrame>
        <p:nvGraphicFramePr>
          <p:cNvPr id="11" name="Chart 10"/>
          <p:cNvGraphicFramePr/>
          <p:nvPr>
            <p:extLst/>
          </p:nvPr>
        </p:nvGraphicFramePr>
        <p:xfrm>
          <a:off x="452761" y="1198485"/>
          <a:ext cx="5643239" cy="5442012"/>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ular Callout 2"/>
          <p:cNvSpPr/>
          <p:nvPr/>
        </p:nvSpPr>
        <p:spPr>
          <a:xfrm>
            <a:off x="1393795" y="2607806"/>
            <a:ext cx="1189607" cy="892224"/>
          </a:xfrm>
          <a:prstGeom prst="wedgeRoundRectCallout">
            <a:avLst>
              <a:gd name="adj1" fmla="val -31281"/>
              <a:gd name="adj2" fmla="val 1271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Regular remittances from son abroad</a:t>
            </a:r>
          </a:p>
        </p:txBody>
      </p:sp>
      <p:sp>
        <p:nvSpPr>
          <p:cNvPr id="15" name="Rounded Rectangular Callout 14"/>
          <p:cNvSpPr/>
          <p:nvPr/>
        </p:nvSpPr>
        <p:spPr>
          <a:xfrm>
            <a:off x="1243988" y="5125123"/>
            <a:ext cx="1189607" cy="892224"/>
          </a:xfrm>
          <a:prstGeom prst="wedgeRoundRectCallout">
            <a:avLst>
              <a:gd name="adj1" fmla="val 33644"/>
              <a:gd name="adj2" fmla="val -957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Regular deposits to GB GPS</a:t>
            </a:r>
          </a:p>
        </p:txBody>
      </p:sp>
      <p:sp>
        <p:nvSpPr>
          <p:cNvPr id="17" name="Rounded Rectangular Callout 16"/>
          <p:cNvSpPr/>
          <p:nvPr/>
        </p:nvSpPr>
        <p:spPr>
          <a:xfrm>
            <a:off x="4300891" y="2607806"/>
            <a:ext cx="1560989" cy="892224"/>
          </a:xfrm>
          <a:prstGeom prst="wedgeRoundRectCallout">
            <a:avLst>
              <a:gd name="adj1" fmla="val -103669"/>
              <a:gd name="adj2" fmla="val 1351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She shifts a matured GPS into a fixed deposit</a:t>
            </a:r>
          </a:p>
        </p:txBody>
      </p:sp>
      <p:pic>
        <p:nvPicPr>
          <p:cNvPr id="21" name="Picture 20" descr="C:\Users\Stuart\Dropbox\3 Hrishi Diaries\HrishiDiary pics\SNAH outside her house.jpg"/>
          <p:cNvPicPr/>
          <p:nvPr/>
        </p:nvPicPr>
        <p:blipFill rotWithShape="1">
          <a:blip r:embed="rId4" cstate="print">
            <a:extLst>
              <a:ext uri="{28A0092B-C50C-407E-A947-70E740481C1C}">
                <a14:useLocalDpi xmlns:a14="http://schemas.microsoft.com/office/drawing/2010/main" val="0"/>
              </a:ext>
            </a:extLst>
          </a:blip>
          <a:srcRect t="11262" b="11419"/>
          <a:stretch/>
        </p:blipFill>
        <p:spPr bwMode="auto">
          <a:xfrm>
            <a:off x="6244734" y="1198485"/>
            <a:ext cx="2100276" cy="2512405"/>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390617" y="890292"/>
            <a:ext cx="4963324" cy="338554"/>
          </a:xfrm>
          <a:prstGeom prst="rect">
            <a:avLst/>
          </a:prstGeom>
          <a:noFill/>
        </p:spPr>
        <p:txBody>
          <a:bodyPr wrap="square" rtlCol="0">
            <a:spAutoFit/>
          </a:bodyPr>
          <a:lstStyle/>
          <a:p>
            <a:r>
              <a:rPr lang="en-GB" sz="1600" b="1" dirty="0"/>
              <a:t>Her financial transactions during the first quarter 2016</a:t>
            </a:r>
            <a:endParaRPr lang="en-GB" dirty="0"/>
          </a:p>
        </p:txBody>
      </p:sp>
      <p:sp>
        <p:nvSpPr>
          <p:cNvPr id="6" name="Rectangular Callout 5"/>
          <p:cNvSpPr/>
          <p:nvPr/>
        </p:nvSpPr>
        <p:spPr>
          <a:xfrm>
            <a:off x="6244734" y="5310027"/>
            <a:ext cx="5483777" cy="1330471"/>
          </a:xfrm>
          <a:prstGeom prst="wedgeRectCallout">
            <a:avLst>
              <a:gd name="adj1" fmla="val -29208"/>
              <a:gd name="adj2" fmla="val -794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An early client of Grameen Bank, her home was registered in her name when she took a Grameen housing loan, so she kept it when she was deserted. </a:t>
            </a:r>
          </a:p>
          <a:p>
            <a:pPr algn="ctr"/>
            <a:endParaRPr lang="en-GB" sz="1300" dirty="0"/>
          </a:p>
          <a:p>
            <a:pPr algn="ctr"/>
            <a:r>
              <a:rPr lang="en-GB" sz="1300" dirty="0"/>
              <a:t>Per capita daily income 490 taka, near poor (big remittance income and only two people in the household)</a:t>
            </a:r>
          </a:p>
        </p:txBody>
      </p:sp>
    </p:spTree>
    <p:extLst>
      <p:ext uri="{BB962C8B-B14F-4D97-AF65-F5344CB8AC3E}">
        <p14:creationId xmlns:p14="http://schemas.microsoft.com/office/powerpoint/2010/main" val="4148020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Ideas to </a:t>
            </a:r>
            <a:r>
              <a:rPr lang="en-GB" sz="3600" b="1">
                <a:solidFill>
                  <a:srgbClr val="0070C0"/>
                </a:solidFill>
              </a:rPr>
              <a:t>chew on: MFIs and savings</a:t>
            </a:r>
            <a:endParaRPr lang="en-GB" sz="3600" b="1" dirty="0">
              <a:solidFill>
                <a:srgbClr val="0070C0"/>
              </a:solidFill>
            </a:endParaRPr>
          </a:p>
        </p:txBody>
      </p:sp>
      <p:sp>
        <p:nvSpPr>
          <p:cNvPr id="19" name="Rounded Rectangle 18"/>
          <p:cNvSpPr/>
          <p:nvPr/>
        </p:nvSpPr>
        <p:spPr>
          <a:xfrm>
            <a:off x="390616" y="1798005"/>
            <a:ext cx="6140813" cy="676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This gives them, and their regulators, new opportunities and new duties</a:t>
            </a:r>
          </a:p>
        </p:txBody>
      </p:sp>
      <p:sp>
        <p:nvSpPr>
          <p:cNvPr id="5" name="TextBox 4"/>
          <p:cNvSpPr txBox="1"/>
          <p:nvPr/>
        </p:nvSpPr>
        <p:spPr>
          <a:xfrm>
            <a:off x="390616" y="918276"/>
            <a:ext cx="6140813" cy="707886"/>
          </a:xfrm>
          <a:prstGeom prst="rect">
            <a:avLst/>
          </a:prstGeom>
          <a:noFill/>
        </p:spPr>
        <p:txBody>
          <a:bodyPr wrap="square" rtlCol="0">
            <a:spAutoFit/>
          </a:bodyPr>
          <a:lstStyle/>
          <a:p>
            <a:r>
              <a:rPr lang="en-GB" sz="2000" b="1" dirty="0"/>
              <a:t>MFIs have become the principal guardians of the </a:t>
            </a:r>
            <a:r>
              <a:rPr lang="en-GB" sz="2000" b="1" dirty="0">
                <a:solidFill>
                  <a:srgbClr val="FF0000"/>
                </a:solidFill>
              </a:rPr>
              <a:t>savings</a:t>
            </a:r>
            <a:r>
              <a:rPr lang="en-GB" sz="2000" b="1" dirty="0"/>
              <a:t> of the poor and the near-poor</a:t>
            </a:r>
            <a:endParaRPr lang="en-GB" sz="2000" dirty="0"/>
          </a:p>
        </p:txBody>
      </p:sp>
      <p:sp>
        <p:nvSpPr>
          <p:cNvPr id="14" name="TextBox 13"/>
          <p:cNvSpPr txBox="1"/>
          <p:nvPr/>
        </p:nvSpPr>
        <p:spPr>
          <a:xfrm>
            <a:off x="384389" y="2694211"/>
            <a:ext cx="6140813" cy="969496"/>
          </a:xfrm>
          <a:prstGeom prst="rect">
            <a:avLst/>
          </a:prstGeom>
          <a:noFill/>
        </p:spPr>
        <p:txBody>
          <a:bodyPr wrap="square" rtlCol="0">
            <a:spAutoFit/>
          </a:bodyPr>
          <a:lstStyle/>
          <a:p>
            <a:r>
              <a:rPr lang="en-GB" sz="1900" b="1" dirty="0"/>
              <a:t>One opportunity: pilot ways to gear-up some of the undifferentiated mass of savings into poor-friendly specific instruments: above all </a:t>
            </a:r>
            <a:r>
              <a:rPr lang="en-GB" sz="1900" b="1" i="1" dirty="0">
                <a:solidFill>
                  <a:srgbClr val="FF0000"/>
                </a:solidFill>
              </a:rPr>
              <a:t>insurance,</a:t>
            </a:r>
            <a:r>
              <a:rPr lang="en-GB" sz="1900" b="1" dirty="0"/>
              <a:t> maybe </a:t>
            </a:r>
            <a:r>
              <a:rPr lang="en-GB" sz="1900" b="1" i="1" dirty="0">
                <a:solidFill>
                  <a:srgbClr val="FF0000"/>
                </a:solidFill>
              </a:rPr>
              <a:t>pensions</a:t>
            </a:r>
            <a:r>
              <a:rPr lang="en-GB" sz="1900" b="1" dirty="0"/>
              <a:t> </a:t>
            </a:r>
            <a:endParaRPr lang="en-GB" sz="1900" dirty="0"/>
          </a:p>
        </p:txBody>
      </p:sp>
      <p:pic>
        <p:nvPicPr>
          <p:cNvPr id="16" name="Picture 15" descr="C:\Users\Stuart\Dropbox\3 Hrishi Diaries\HrishiDiary pics\SNAH outside her house.jpg"/>
          <p:cNvPicPr/>
          <p:nvPr/>
        </p:nvPicPr>
        <p:blipFill rotWithShape="1">
          <a:blip r:embed="rId3" cstate="print">
            <a:extLst>
              <a:ext uri="{28A0092B-C50C-407E-A947-70E740481C1C}">
                <a14:useLocalDpi xmlns:a14="http://schemas.microsoft.com/office/drawing/2010/main" val="0"/>
              </a:ext>
            </a:extLst>
          </a:blip>
          <a:srcRect t="11262" b="11419"/>
          <a:stretch/>
        </p:blipFill>
        <p:spPr bwMode="auto">
          <a:xfrm>
            <a:off x="478411" y="3889618"/>
            <a:ext cx="2100276" cy="2512405"/>
          </a:xfrm>
          <a:prstGeom prst="rect">
            <a:avLst/>
          </a:prstGeom>
          <a:noFill/>
          <a:ln>
            <a:noFill/>
          </a:ln>
          <a:extLst>
            <a:ext uri="{53640926-AAD7-44D8-BBD7-CCE9431645EC}">
              <a14:shadowObscured xmlns:a14="http://schemas.microsoft.com/office/drawing/2010/main"/>
            </a:ext>
          </a:extLst>
        </p:spPr>
      </p:pic>
      <p:sp>
        <p:nvSpPr>
          <p:cNvPr id="20" name="Rounded Rectangle 19"/>
          <p:cNvSpPr/>
          <p:nvPr/>
        </p:nvSpPr>
        <p:spPr>
          <a:xfrm>
            <a:off x="2715208" y="3929628"/>
            <a:ext cx="3809994" cy="1167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She should be helped to maximise the power of her savings</a:t>
            </a:r>
          </a:p>
          <a:p>
            <a:r>
              <a:rPr lang="en-GB" sz="1600" dirty="0"/>
              <a:t>Her neighbours should be helped to follow her example</a:t>
            </a:r>
          </a:p>
        </p:txBody>
      </p:sp>
      <p:sp>
        <p:nvSpPr>
          <p:cNvPr id="22" name="Flowchart: Process 21"/>
          <p:cNvSpPr/>
          <p:nvPr/>
        </p:nvSpPr>
        <p:spPr>
          <a:xfrm>
            <a:off x="7219239" y="1015839"/>
            <a:ext cx="4555994" cy="1043357"/>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Having started with the ambition to reach the ‘poorest of the poor’, MFIs now reach far more upper- and near-poor users</a:t>
            </a:r>
          </a:p>
        </p:txBody>
      </p:sp>
      <p:sp>
        <p:nvSpPr>
          <p:cNvPr id="23" name="Flowchart: Process 22"/>
          <p:cNvSpPr/>
          <p:nvPr/>
        </p:nvSpPr>
        <p:spPr>
          <a:xfrm>
            <a:off x="7231674" y="2174033"/>
            <a:ext cx="4555994" cy="1535841"/>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Low-income Bangladeshis, having been diverted into too much borrowing during the heady early years of microcredit, are now reverting to international norms and </a:t>
            </a:r>
            <a:r>
              <a:rPr lang="en-GB" i="1" dirty="0"/>
              <a:t>saving more than they borrow</a:t>
            </a:r>
          </a:p>
        </p:txBody>
      </p:sp>
      <p:sp>
        <p:nvSpPr>
          <p:cNvPr id="10" name="Rounded Rectangle 9"/>
          <p:cNvSpPr/>
          <p:nvPr/>
        </p:nvSpPr>
        <p:spPr>
          <a:xfrm>
            <a:off x="2715208" y="5234473"/>
            <a:ext cx="3809994" cy="1167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Once MFI accounts are modernized they might act as low-cost pathways to insurance cover (or even public/private pension provision)</a:t>
            </a:r>
          </a:p>
        </p:txBody>
      </p:sp>
      <p:sp>
        <p:nvSpPr>
          <p:cNvPr id="3" name="Rectangle 2"/>
          <p:cNvSpPr/>
          <p:nvPr/>
        </p:nvSpPr>
        <p:spPr>
          <a:xfrm>
            <a:off x="7231674" y="3929628"/>
            <a:ext cx="4555994" cy="247239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Two good ways to learn from the poor:</a:t>
            </a:r>
          </a:p>
          <a:p>
            <a:pPr algn="ctr"/>
            <a:r>
              <a:rPr lang="en-US" dirty="0">
                <a:solidFill>
                  <a:schemeClr val="tx1"/>
                </a:solidFill>
              </a:rPr>
              <a:t>1: observe what they do themselves</a:t>
            </a:r>
          </a:p>
          <a:p>
            <a:pPr algn="ctr"/>
            <a:r>
              <a:rPr lang="en-US" dirty="0">
                <a:solidFill>
                  <a:schemeClr val="tx1"/>
                </a:solidFill>
              </a:rPr>
              <a:t>2: observe how they respond to pilots</a:t>
            </a:r>
          </a:p>
          <a:p>
            <a:pPr algn="ctr"/>
            <a:endParaRPr lang="en-US" dirty="0">
              <a:solidFill>
                <a:schemeClr val="tx1"/>
              </a:solidFill>
            </a:endParaRPr>
          </a:p>
          <a:p>
            <a:pPr algn="ctr"/>
            <a:r>
              <a:rPr lang="en-US" dirty="0">
                <a:solidFill>
                  <a:schemeClr val="tx1"/>
                </a:solidFill>
              </a:rPr>
              <a:t>The first approach is exemplified by Financial Diaries, the second by experimental products like P9</a:t>
            </a:r>
          </a:p>
        </p:txBody>
      </p:sp>
    </p:spTree>
    <p:extLst>
      <p:ext uri="{BB962C8B-B14F-4D97-AF65-F5344CB8AC3E}">
        <p14:creationId xmlns:p14="http://schemas.microsoft.com/office/powerpoint/2010/main" val="2107151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Ideas to chew on: better MFI loans</a:t>
            </a:r>
          </a:p>
        </p:txBody>
      </p:sp>
      <p:sp>
        <p:nvSpPr>
          <p:cNvPr id="19" name="Rounded Rectangle 18"/>
          <p:cNvSpPr/>
          <p:nvPr/>
        </p:nvSpPr>
        <p:spPr>
          <a:xfrm>
            <a:off x="390617" y="976912"/>
            <a:ext cx="3593554" cy="1159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Microcredit began with a focus on a particular market segment: poor women entrepreneurs</a:t>
            </a:r>
          </a:p>
        </p:txBody>
      </p:sp>
      <p:sp>
        <p:nvSpPr>
          <p:cNvPr id="10" name="Rounded Rectangle 9"/>
          <p:cNvSpPr/>
          <p:nvPr/>
        </p:nvSpPr>
        <p:spPr>
          <a:xfrm>
            <a:off x="4320069" y="976913"/>
            <a:ext cx="3620278" cy="1159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However, MFIs now serve a massive market, including many near-poor and non-poor clients</a:t>
            </a:r>
          </a:p>
        </p:txBody>
      </p:sp>
      <p:sp>
        <p:nvSpPr>
          <p:cNvPr id="11" name="Rounded Rectangle 10"/>
          <p:cNvSpPr/>
          <p:nvPr/>
        </p:nvSpPr>
        <p:spPr>
          <a:xfrm>
            <a:off x="4320069" y="2451149"/>
            <a:ext cx="3620278" cy="1159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Serving this market with a highly standardised loan product has become unsatisfactory for many users </a:t>
            </a:r>
          </a:p>
        </p:txBody>
      </p:sp>
      <p:sp>
        <p:nvSpPr>
          <p:cNvPr id="3" name="Right Arrow 2"/>
          <p:cNvSpPr/>
          <p:nvPr/>
        </p:nvSpPr>
        <p:spPr>
          <a:xfrm>
            <a:off x="3984171" y="1281558"/>
            <a:ext cx="335898" cy="55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5400000">
            <a:off x="5840961" y="2018676"/>
            <a:ext cx="335898" cy="55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ular Callout 3"/>
          <p:cNvSpPr/>
          <p:nvPr/>
        </p:nvSpPr>
        <p:spPr>
          <a:xfrm>
            <a:off x="8322907" y="2451149"/>
            <a:ext cx="3489649" cy="1159796"/>
          </a:xfrm>
          <a:prstGeom prst="wedgeRectCallout">
            <a:avLst>
              <a:gd name="adj1" fmla="val -60940"/>
              <a:gd name="adj2" fmla="val -1414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Inflexible terms, inflexible repayment schedules, obligation to borrow continuously, no small loans any more </a:t>
            </a:r>
          </a:p>
        </p:txBody>
      </p:sp>
      <p:sp>
        <p:nvSpPr>
          <p:cNvPr id="17" name="Rounded Rectangle 16"/>
          <p:cNvSpPr/>
          <p:nvPr/>
        </p:nvSpPr>
        <p:spPr>
          <a:xfrm>
            <a:off x="390618" y="2451149"/>
            <a:ext cx="3605988" cy="1159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MFIs should choose: </a:t>
            </a:r>
          </a:p>
          <a:p>
            <a:r>
              <a:rPr lang="en-GB" i="1" dirty="0"/>
              <a:t>Either </a:t>
            </a:r>
            <a:r>
              <a:rPr lang="en-GB" dirty="0"/>
              <a:t>continue with a ‘</a:t>
            </a:r>
            <a:r>
              <a:rPr lang="en-GB" i="1" dirty="0"/>
              <a:t>port-</a:t>
            </a:r>
            <a:r>
              <a:rPr lang="en-GB" i="1" dirty="0" err="1"/>
              <a:t>manteau</a:t>
            </a:r>
            <a:r>
              <a:rPr lang="en-GB" dirty="0"/>
              <a:t>’ product but make it much more flexible</a:t>
            </a:r>
            <a:endParaRPr lang="en-GB" i="1" dirty="0"/>
          </a:p>
        </p:txBody>
      </p:sp>
      <p:sp>
        <p:nvSpPr>
          <p:cNvPr id="18" name="Right Arrow 17"/>
          <p:cNvSpPr/>
          <p:nvPr/>
        </p:nvSpPr>
        <p:spPr>
          <a:xfrm rot="10800000">
            <a:off x="3984171" y="2709275"/>
            <a:ext cx="335898" cy="55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390617" y="3917767"/>
            <a:ext cx="3593554" cy="1159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t>Or</a:t>
            </a:r>
            <a:r>
              <a:rPr lang="en-GB" dirty="0"/>
              <a:t> embrace technology to provide a truly individualized service</a:t>
            </a:r>
            <a:endParaRPr lang="en-GB" i="1" dirty="0"/>
          </a:p>
        </p:txBody>
      </p:sp>
      <p:sp>
        <p:nvSpPr>
          <p:cNvPr id="24" name="Right Arrow 23"/>
          <p:cNvSpPr/>
          <p:nvPr/>
        </p:nvSpPr>
        <p:spPr>
          <a:xfrm rot="5400000">
            <a:off x="1981194" y="3496028"/>
            <a:ext cx="335898" cy="55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4320069" y="3925385"/>
            <a:ext cx="3620278" cy="1159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Merely segmenting the market by occupation or income class is </a:t>
            </a:r>
            <a:r>
              <a:rPr lang="en-GB" b="1" i="1" dirty="0"/>
              <a:t>dangerous</a:t>
            </a:r>
          </a:p>
        </p:txBody>
      </p:sp>
      <p:sp>
        <p:nvSpPr>
          <p:cNvPr id="27" name="Right Arrow 26"/>
          <p:cNvSpPr/>
          <p:nvPr/>
        </p:nvSpPr>
        <p:spPr>
          <a:xfrm>
            <a:off x="3996606" y="4214485"/>
            <a:ext cx="335898" cy="55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ular Callout 27"/>
          <p:cNvSpPr/>
          <p:nvPr/>
        </p:nvSpPr>
        <p:spPr>
          <a:xfrm>
            <a:off x="8322907" y="3939231"/>
            <a:ext cx="3489649" cy="1159796"/>
          </a:xfrm>
          <a:prstGeom prst="wedgeRectCallout">
            <a:avLst>
              <a:gd name="adj1" fmla="val -60940"/>
              <a:gd name="adj2" fmla="val -1414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Our shopkeeper examples show how easily MFIs can throw users into over-indebtedness</a:t>
            </a:r>
          </a:p>
        </p:txBody>
      </p:sp>
      <p:sp>
        <p:nvSpPr>
          <p:cNvPr id="16" name="Rectangle 15"/>
          <p:cNvSpPr/>
          <p:nvPr/>
        </p:nvSpPr>
        <p:spPr>
          <a:xfrm>
            <a:off x="390617" y="5453747"/>
            <a:ext cx="11421939" cy="103536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Among our Diarists, financial transactions exceed income and expenditure transactions. Managing finance is an enormously important part of their lives. Serching for innovations and improvements should prioritise basic intermediation processes.</a:t>
            </a:r>
          </a:p>
        </p:txBody>
      </p:sp>
    </p:spTree>
    <p:extLst>
      <p:ext uri="{BB962C8B-B14F-4D97-AF65-F5344CB8AC3E}">
        <p14:creationId xmlns:p14="http://schemas.microsoft.com/office/powerpoint/2010/main" val="1267087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Ideas to chew on: monitoring devices</a:t>
            </a:r>
          </a:p>
        </p:txBody>
      </p:sp>
      <p:sp>
        <p:nvSpPr>
          <p:cNvPr id="6" name="TextBox 5"/>
          <p:cNvSpPr txBox="1"/>
          <p:nvPr/>
        </p:nvSpPr>
        <p:spPr>
          <a:xfrm>
            <a:off x="2441197" y="2118184"/>
            <a:ext cx="5605524" cy="1200329"/>
          </a:xfrm>
          <a:prstGeom prst="rect">
            <a:avLst/>
          </a:prstGeom>
          <a:noFill/>
        </p:spPr>
        <p:txBody>
          <a:bodyPr wrap="square" rtlCol="0">
            <a:spAutoFit/>
          </a:bodyPr>
          <a:lstStyle/>
          <a:p>
            <a:r>
              <a:rPr lang="en-GB" dirty="0"/>
              <a:t>A smartphone app simple enough to compete with the basic notebooks used at present. Maybe using images of banknotes that can be dragged onto or off of photos of the customer.</a:t>
            </a:r>
          </a:p>
        </p:txBody>
      </p:sp>
      <p:sp>
        <p:nvSpPr>
          <p:cNvPr id="20" name="Rounded Rectangle 19"/>
          <p:cNvSpPr/>
          <p:nvPr/>
        </p:nvSpPr>
        <p:spPr>
          <a:xfrm>
            <a:off x="444350" y="976913"/>
            <a:ext cx="8968097" cy="860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Several Diarists commented that do the diaries helped them understand their cash flows better (some asked for copies of their records)</a:t>
            </a:r>
          </a:p>
        </p:txBody>
      </p:sp>
      <p:sp>
        <p:nvSpPr>
          <p:cNvPr id="22" name="Flowchart: Process 21"/>
          <p:cNvSpPr/>
          <p:nvPr/>
        </p:nvSpPr>
        <p:spPr>
          <a:xfrm>
            <a:off x="445748" y="2151629"/>
            <a:ext cx="1996846" cy="1166884"/>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 </a:t>
            </a:r>
            <a:r>
              <a:rPr lang="en-GB" i="1" dirty="0"/>
              <a:t>baki</a:t>
            </a:r>
            <a:r>
              <a:rPr lang="en-GB" dirty="0"/>
              <a:t> management by small shopkeepers</a:t>
            </a:r>
          </a:p>
        </p:txBody>
      </p:sp>
      <p:sp>
        <p:nvSpPr>
          <p:cNvPr id="23" name="Flowchart: Process 22"/>
          <p:cNvSpPr/>
          <p:nvPr/>
        </p:nvSpPr>
        <p:spPr>
          <a:xfrm>
            <a:off x="445748" y="3646892"/>
            <a:ext cx="1996846" cy="889885"/>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 MFI account management</a:t>
            </a:r>
          </a:p>
        </p:txBody>
      </p:sp>
      <p:sp>
        <p:nvSpPr>
          <p:cNvPr id="26" name="TextBox 25"/>
          <p:cNvSpPr txBox="1"/>
          <p:nvPr/>
        </p:nvSpPr>
        <p:spPr>
          <a:xfrm>
            <a:off x="2441196" y="3646892"/>
            <a:ext cx="6971251" cy="923330"/>
          </a:xfrm>
          <a:prstGeom prst="rect">
            <a:avLst/>
          </a:prstGeom>
          <a:noFill/>
        </p:spPr>
        <p:txBody>
          <a:bodyPr wrap="square" rtlCol="0">
            <a:spAutoFit/>
          </a:bodyPr>
          <a:lstStyle/>
          <a:p>
            <a:r>
              <a:rPr lang="en-GB" dirty="0"/>
              <a:t>Many Diarists have multiple MFI accounts, and are confused. A manual or digital way of recording MFI loan and savings balances and payments due maybe a good way for MFIs to return value to customers.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3133" y="2156527"/>
            <a:ext cx="1549314" cy="1161986"/>
          </a:xfrm>
          <a:prstGeom prst="rect">
            <a:avLst/>
          </a:prstGeom>
        </p:spPr>
      </p:pic>
    </p:spTree>
    <p:extLst>
      <p:ext uri="{BB962C8B-B14F-4D97-AF65-F5344CB8AC3E}">
        <p14:creationId xmlns:p14="http://schemas.microsoft.com/office/powerpoint/2010/main" val="3517580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Ideas to chew on: touch points</a:t>
            </a:r>
          </a:p>
        </p:txBody>
      </p:sp>
      <p:sp>
        <p:nvSpPr>
          <p:cNvPr id="6" name="TextBox 5"/>
          <p:cNvSpPr txBox="1"/>
          <p:nvPr/>
        </p:nvSpPr>
        <p:spPr>
          <a:xfrm>
            <a:off x="2441196" y="2118184"/>
            <a:ext cx="6971251" cy="923330"/>
          </a:xfrm>
          <a:prstGeom prst="rect">
            <a:avLst/>
          </a:prstGeom>
          <a:noFill/>
        </p:spPr>
        <p:txBody>
          <a:bodyPr wrap="square" rtlCol="0">
            <a:spAutoFit/>
          </a:bodyPr>
          <a:lstStyle/>
          <a:p>
            <a:r>
              <a:rPr lang="en-GB" dirty="0"/>
              <a:t>80% of the Diarists own mobile phones. Their frequent airtime purchases (linked to their ID via their registered sim) could become sales points for discrete packages of health insurance </a:t>
            </a:r>
          </a:p>
        </p:txBody>
      </p:sp>
      <p:sp>
        <p:nvSpPr>
          <p:cNvPr id="20" name="Rounded Rectangle 19"/>
          <p:cNvSpPr/>
          <p:nvPr/>
        </p:nvSpPr>
        <p:spPr>
          <a:xfrm>
            <a:off x="444350" y="976912"/>
            <a:ext cx="8968097" cy="997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‘Touch points’ are places or activities that people regularly visit or perform, that could act as pathways to key services. </a:t>
            </a:r>
          </a:p>
          <a:p>
            <a:r>
              <a:rPr lang="en-GB" dirty="0"/>
              <a:t>Examples might include:</a:t>
            </a:r>
          </a:p>
        </p:txBody>
      </p:sp>
      <p:sp>
        <p:nvSpPr>
          <p:cNvPr id="22" name="Flowchart: Process 21"/>
          <p:cNvSpPr/>
          <p:nvPr/>
        </p:nvSpPr>
        <p:spPr>
          <a:xfrm>
            <a:off x="445748" y="2151629"/>
            <a:ext cx="1996846" cy="856440"/>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Airtime and insurance </a:t>
            </a:r>
          </a:p>
        </p:txBody>
      </p:sp>
      <p:sp>
        <p:nvSpPr>
          <p:cNvPr id="23" name="Flowchart: Process 22"/>
          <p:cNvSpPr/>
          <p:nvPr/>
        </p:nvSpPr>
        <p:spPr>
          <a:xfrm>
            <a:off x="445748" y="3184874"/>
            <a:ext cx="1996846" cy="889885"/>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Goldsmiths and insurance </a:t>
            </a:r>
          </a:p>
        </p:txBody>
      </p:sp>
      <p:sp>
        <p:nvSpPr>
          <p:cNvPr id="26" name="TextBox 25"/>
          <p:cNvSpPr txBox="1"/>
          <p:nvPr/>
        </p:nvSpPr>
        <p:spPr>
          <a:xfrm>
            <a:off x="2441196" y="3184874"/>
            <a:ext cx="6971251" cy="646331"/>
          </a:xfrm>
          <a:prstGeom prst="rect">
            <a:avLst/>
          </a:prstGeom>
          <a:noFill/>
        </p:spPr>
        <p:txBody>
          <a:bodyPr wrap="square" rtlCol="0">
            <a:spAutoFit/>
          </a:bodyPr>
          <a:lstStyle/>
          <a:p>
            <a:r>
              <a:rPr lang="en-GB" dirty="0"/>
              <a:t>Several Diarists bought gold with an eye on future security, making goldsmiths a good outlet for insurance products. </a:t>
            </a:r>
          </a:p>
        </p:txBody>
      </p:sp>
    </p:spTree>
    <p:extLst>
      <p:ext uri="{BB962C8B-B14F-4D97-AF65-F5344CB8AC3E}">
        <p14:creationId xmlns:p14="http://schemas.microsoft.com/office/powerpoint/2010/main" val="3362931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The Hrishipara Daily Diaries</a:t>
            </a:r>
          </a:p>
        </p:txBody>
      </p:sp>
      <p:sp>
        <p:nvSpPr>
          <p:cNvPr id="9" name="Rounded Rectangle 8"/>
          <p:cNvSpPr/>
          <p:nvPr/>
        </p:nvSpPr>
        <p:spPr>
          <a:xfrm>
            <a:off x="600990" y="1043850"/>
            <a:ext cx="3956181" cy="3778407"/>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b="1" dirty="0">
                <a:solidFill>
                  <a:srgbClr val="FFFF00"/>
                </a:solidFill>
                <a:latin typeface="Calibri" panose="020F0502020204030204" pitchFamily="34" charset="0"/>
              </a:rPr>
              <a:t>Later diaries </a:t>
            </a:r>
            <a:r>
              <a:rPr lang="en-GB" dirty="0">
                <a:latin typeface="Calibri" panose="020F0502020204030204" pitchFamily="34" charset="0"/>
              </a:rPr>
              <a:t>h</a:t>
            </a:r>
            <a:r>
              <a:rPr lang="en-GB" b="0" i="0" dirty="0">
                <a:effectLst/>
                <a:latin typeface="Calibri" panose="020F0502020204030204" pitchFamily="34" charset="0"/>
              </a:rPr>
              <a:t>ave researched more specific questions: </a:t>
            </a:r>
          </a:p>
          <a:p>
            <a:pPr marL="285750" indent="-285750">
              <a:spcAft>
                <a:spcPts val="800"/>
              </a:spcAft>
              <a:buFont typeface="Arial" panose="020B0604020202020204" pitchFamily="34" charset="0"/>
              <a:buChar char="•"/>
            </a:pPr>
            <a:r>
              <a:rPr lang="en-GB" b="0" i="0" dirty="0">
                <a:effectLst/>
                <a:latin typeface="Calibri" panose="020F0502020204030204" pitchFamily="34" charset="0"/>
              </a:rPr>
              <a:t>what is the role of digital finance in the lives of poor East Africans? </a:t>
            </a:r>
          </a:p>
          <a:p>
            <a:pPr marL="285750" indent="-285750">
              <a:spcAft>
                <a:spcPts val="800"/>
              </a:spcAft>
              <a:buFont typeface="Arial" panose="020B0604020202020204" pitchFamily="34" charset="0"/>
              <a:buChar char="•"/>
            </a:pPr>
            <a:r>
              <a:rPr lang="en-GB" b="0" i="0" dirty="0">
                <a:effectLst/>
                <a:latin typeface="Calibri" panose="020F0502020204030204" pitchFamily="34" charset="0"/>
              </a:rPr>
              <a:t>how do poor Indians finance their energy needs? </a:t>
            </a:r>
          </a:p>
          <a:p>
            <a:pPr marL="285750" indent="-285750">
              <a:spcAft>
                <a:spcPts val="800"/>
              </a:spcAft>
              <a:buFont typeface="Arial" panose="020B0604020202020204" pitchFamily="34" charset="0"/>
              <a:buChar char="•"/>
            </a:pPr>
            <a:r>
              <a:rPr lang="en-GB" b="0" i="0" dirty="0">
                <a:effectLst/>
                <a:latin typeface="Calibri" panose="020F0502020204030204" pitchFamily="34" charset="0"/>
              </a:rPr>
              <a:t>does microcredit harm poor women? </a:t>
            </a:r>
          </a:p>
          <a:p>
            <a:pPr marL="285750" indent="-285750">
              <a:spcAft>
                <a:spcPts val="800"/>
              </a:spcAft>
              <a:buFont typeface="Arial" panose="020B0604020202020204" pitchFamily="34" charset="0"/>
              <a:buChar char="•"/>
            </a:pPr>
            <a:r>
              <a:rPr lang="en-GB" dirty="0">
                <a:latin typeface="Calibri" panose="020F0502020204030204" pitchFamily="34" charset="0"/>
              </a:rPr>
              <a:t>how do smallholder farmers around the world manage their livelihoods?</a:t>
            </a:r>
            <a:endParaRPr lang="en-GB" b="0" i="1" dirty="0">
              <a:effectLst/>
              <a:latin typeface="Calibri" panose="020F0502020204030204" pitchFamily="34" charset="0"/>
            </a:endParaRPr>
          </a:p>
        </p:txBody>
      </p:sp>
      <p:sp>
        <p:nvSpPr>
          <p:cNvPr id="10" name="Rounded Rectangle 9"/>
          <p:cNvSpPr/>
          <p:nvPr/>
        </p:nvSpPr>
        <p:spPr>
          <a:xfrm>
            <a:off x="4805634" y="1043850"/>
            <a:ext cx="6831309" cy="1343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b="1" dirty="0">
                <a:solidFill>
                  <a:srgbClr val="FFFF00"/>
                </a:solidFill>
                <a:latin typeface="Calibri" panose="020F0502020204030204" pitchFamily="34" charset="0"/>
              </a:rPr>
              <a:t>The Hrishipara Daily Diaries </a:t>
            </a:r>
            <a:r>
              <a:rPr lang="en-GB" dirty="0">
                <a:latin typeface="Calibri" panose="020F0502020204030204" pitchFamily="34" charset="0"/>
              </a:rPr>
              <a:t>began </a:t>
            </a:r>
            <a:r>
              <a:rPr lang="en-GB" b="0" i="0" dirty="0">
                <a:effectLst/>
                <a:latin typeface="Calibri" panose="020F0502020204030204" pitchFamily="34" charset="0"/>
              </a:rPr>
              <a:t>as tool for Shohoz Shonchoy, a small experimental MFI based just outside Kapasia, </a:t>
            </a:r>
            <a:r>
              <a:rPr lang="en-GB" b="0" i="0" dirty="0" err="1">
                <a:effectLst/>
                <a:latin typeface="Calibri" panose="020F0502020204030204" pitchFamily="34" charset="0"/>
              </a:rPr>
              <a:t>Gazipur</a:t>
            </a:r>
            <a:r>
              <a:rPr lang="en-GB" b="0" i="0" dirty="0">
                <a:effectLst/>
                <a:latin typeface="Calibri" panose="020F0502020204030204" pitchFamily="34" charset="0"/>
              </a:rPr>
              <a:t>, to </a:t>
            </a:r>
            <a:r>
              <a:rPr lang="en-GB" b="1" dirty="0">
                <a:solidFill>
                  <a:srgbClr val="FFFF00"/>
                </a:solidFill>
                <a:latin typeface="Calibri" panose="020F0502020204030204" pitchFamily="34" charset="0"/>
              </a:rPr>
              <a:t>adapt its products to better fit its clients needs  </a:t>
            </a:r>
          </a:p>
        </p:txBody>
      </p:sp>
      <p:sp>
        <p:nvSpPr>
          <p:cNvPr id="14" name="Rounded Rectangle 13"/>
          <p:cNvSpPr/>
          <p:nvPr/>
        </p:nvSpPr>
        <p:spPr>
          <a:xfrm>
            <a:off x="4805634" y="2514911"/>
            <a:ext cx="6831309" cy="23073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b="1" dirty="0">
                <a:solidFill>
                  <a:srgbClr val="FFFF00"/>
                </a:solidFill>
                <a:latin typeface="Calibri" panose="020F0502020204030204" pitchFamily="34" charset="0"/>
              </a:rPr>
              <a:t>When CGAP offered support, </a:t>
            </a:r>
            <a:r>
              <a:rPr lang="en-GB" dirty="0">
                <a:latin typeface="Calibri" panose="020F0502020204030204" pitchFamily="34" charset="0"/>
              </a:rPr>
              <a:t>we broadened the objectives to learn more about:</a:t>
            </a:r>
          </a:p>
          <a:p>
            <a:pPr marL="285750" indent="-285750">
              <a:spcAft>
                <a:spcPts val="800"/>
              </a:spcAft>
              <a:buFont typeface="Arial" panose="020B0604020202020204" pitchFamily="34" charset="0"/>
              <a:buChar char="•"/>
            </a:pPr>
            <a:r>
              <a:rPr lang="en-GB" dirty="0">
                <a:solidFill>
                  <a:schemeClr val="bg1"/>
                </a:solidFill>
                <a:latin typeface="Calibri" panose="020F0502020204030204" pitchFamily="34" charset="0"/>
              </a:rPr>
              <a:t>the use of </a:t>
            </a:r>
            <a:r>
              <a:rPr lang="en-GB" b="1" dirty="0">
                <a:solidFill>
                  <a:srgbClr val="FFFF00"/>
                </a:solidFill>
                <a:latin typeface="Calibri" panose="020F0502020204030204" pitchFamily="34" charset="0"/>
              </a:rPr>
              <a:t>mobile-phone-enabled services</a:t>
            </a:r>
            <a:endParaRPr lang="en-GB" dirty="0">
              <a:latin typeface="Calibri" panose="020F0502020204030204" pitchFamily="34" charset="0"/>
            </a:endParaRPr>
          </a:p>
          <a:p>
            <a:pPr marL="285750" indent="-285750">
              <a:spcAft>
                <a:spcPts val="800"/>
              </a:spcAft>
              <a:buFont typeface="Arial" panose="020B0604020202020204" pitchFamily="34" charset="0"/>
              <a:buChar char="•"/>
            </a:pPr>
            <a:r>
              <a:rPr lang="en-GB" dirty="0">
                <a:latin typeface="Calibri" panose="020F0502020204030204" pitchFamily="34" charset="0"/>
              </a:rPr>
              <a:t>the financial lives of </a:t>
            </a:r>
            <a:r>
              <a:rPr lang="en-GB" b="1" dirty="0">
                <a:solidFill>
                  <a:srgbClr val="FFFF00"/>
                </a:solidFill>
                <a:latin typeface="Calibri" panose="020F0502020204030204" pitchFamily="34" charset="0"/>
              </a:rPr>
              <a:t>smallholder famers</a:t>
            </a:r>
          </a:p>
          <a:p>
            <a:pPr marL="285750" indent="-285750">
              <a:spcAft>
                <a:spcPts val="800"/>
              </a:spcAft>
              <a:buFont typeface="Arial" panose="020B0604020202020204" pitchFamily="34" charset="0"/>
              <a:buChar char="•"/>
            </a:pPr>
            <a:r>
              <a:rPr lang="en-GB" dirty="0">
                <a:latin typeface="Calibri" panose="020F0502020204030204" pitchFamily="34" charset="0"/>
              </a:rPr>
              <a:t>the role of </a:t>
            </a:r>
            <a:r>
              <a:rPr lang="en-GB" b="1" dirty="0">
                <a:solidFill>
                  <a:srgbClr val="FFFF00"/>
                </a:solidFill>
                <a:latin typeface="Calibri" panose="020F0502020204030204" pitchFamily="34" charset="0"/>
              </a:rPr>
              <a:t>MFI services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30" y="5038824"/>
            <a:ext cx="3234088" cy="18191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4453" y="5034012"/>
            <a:ext cx="2431983" cy="182398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0091" y="5011888"/>
            <a:ext cx="3076852" cy="184611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9654" y="5026793"/>
            <a:ext cx="2441608" cy="1831206"/>
          </a:xfrm>
          <a:prstGeom prst="rect">
            <a:avLst/>
          </a:prstGeom>
        </p:spPr>
      </p:pic>
    </p:spTree>
    <p:extLst>
      <p:ext uri="{BB962C8B-B14F-4D97-AF65-F5344CB8AC3E}">
        <p14:creationId xmlns:p14="http://schemas.microsoft.com/office/powerpoint/2010/main" val="2045125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The Hrishipara Daily Diaries</a:t>
            </a:r>
          </a:p>
        </p:txBody>
      </p:sp>
      <p:sp>
        <p:nvSpPr>
          <p:cNvPr id="3" name="Subtitle 2"/>
          <p:cNvSpPr>
            <a:spLocks noGrp="1"/>
          </p:cNvSpPr>
          <p:nvPr>
            <p:ph type="subTitle" idx="1"/>
          </p:nvPr>
        </p:nvSpPr>
        <p:spPr>
          <a:xfrm>
            <a:off x="6560173" y="1026367"/>
            <a:ext cx="5100738" cy="5383764"/>
          </a:xfrm>
        </p:spPr>
        <p:txBody>
          <a:bodyPr>
            <a:normAutofit/>
          </a:bodyPr>
          <a:lstStyle/>
          <a:p>
            <a:pPr lvl="1" algn="l"/>
            <a:endParaRPr lang="en-GB" dirty="0"/>
          </a:p>
          <a:p>
            <a:pPr marL="285750" indent="-285750" algn="l">
              <a:buFont typeface="Wingdings" panose="05000000000000000000" pitchFamily="2" charset="2"/>
              <a:buChar char="Ø"/>
            </a:pPr>
            <a:endParaRPr lang="en-GB" dirty="0"/>
          </a:p>
          <a:p>
            <a:pPr algn="l"/>
            <a:endParaRPr lang="en-GB" sz="1700" dirty="0"/>
          </a:p>
        </p:txBody>
      </p:sp>
      <p:sp>
        <p:nvSpPr>
          <p:cNvPr id="8" name="Subtitle 2"/>
          <p:cNvSpPr txBox="1">
            <a:spLocks/>
          </p:cNvSpPr>
          <p:nvPr/>
        </p:nvSpPr>
        <p:spPr>
          <a:xfrm>
            <a:off x="6229736" y="1026367"/>
            <a:ext cx="5181603" cy="38348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First Diarists recruited mid-May 2015</a:t>
            </a:r>
          </a:p>
          <a:p>
            <a:pPr marL="342900" indent="-342900" algn="l">
              <a:buFont typeface="Arial" panose="020B0604020202020204" pitchFamily="34" charset="0"/>
              <a:buChar char="•"/>
            </a:pPr>
            <a:r>
              <a:rPr lang="en-GB" dirty="0"/>
              <a:t>By end May 2016:</a:t>
            </a:r>
          </a:p>
          <a:p>
            <a:pPr marL="800100" lvl="1" indent="-342900" algn="l">
              <a:buFont typeface="Arial" panose="020B0604020202020204" pitchFamily="34" charset="0"/>
              <a:buChar char="•"/>
            </a:pPr>
            <a:r>
              <a:rPr lang="en-GB"/>
              <a:t>106,500 </a:t>
            </a:r>
            <a:r>
              <a:rPr lang="en-GB" dirty="0"/>
              <a:t>transaction records comprising 750,000 data points</a:t>
            </a:r>
          </a:p>
          <a:p>
            <a:pPr marL="342900" indent="-342900" algn="l">
              <a:buFont typeface="Arial" panose="020B0604020202020204" pitchFamily="34" charset="0"/>
              <a:buChar char="•"/>
            </a:pPr>
            <a:r>
              <a:rPr lang="en-GB" dirty="0"/>
              <a:t>This is a </a:t>
            </a:r>
            <a:r>
              <a:rPr lang="en-GB" i="1" dirty="0"/>
              <a:t>work in progress</a:t>
            </a:r>
            <a:r>
              <a:rPr lang="en-GB" dirty="0"/>
              <a:t>: data collection will continue for several more months </a:t>
            </a:r>
          </a:p>
          <a:p>
            <a:pPr marL="342900" indent="-342900" algn="l">
              <a:buFont typeface="Arial" panose="020B0604020202020204" pitchFamily="34" charset="0"/>
              <a:buChar char="•"/>
            </a:pPr>
            <a:r>
              <a:rPr lang="en-GB" dirty="0"/>
              <a:t>What we present today is an </a:t>
            </a:r>
            <a:r>
              <a:rPr lang="en-GB" b="1" dirty="0"/>
              <a:t>interim look at the data so far</a:t>
            </a:r>
            <a:endParaRPr lang="en-GB" b="1" i="1" dirty="0"/>
          </a:p>
        </p:txBody>
      </p:sp>
      <p:pic>
        <p:nvPicPr>
          <p:cNvPr id="9" name="Picture 8" descr="C:\Users\Stuart\Dropbox\3 Hrishi Diaries\HrishiDiary pics\Diarybooks02.JPG"/>
          <p:cNvPicPr/>
          <p:nvPr/>
        </p:nvPicPr>
        <p:blipFill rotWithShape="1">
          <a:blip r:embed="rId3" cstate="print">
            <a:extLst>
              <a:ext uri="{28A0092B-C50C-407E-A947-70E740481C1C}">
                <a14:useLocalDpi xmlns:a14="http://schemas.microsoft.com/office/drawing/2010/main" val="0"/>
              </a:ext>
            </a:extLst>
          </a:blip>
          <a:srcRect t="25264" b="22881"/>
          <a:stretch/>
        </p:blipFill>
        <p:spPr bwMode="auto">
          <a:xfrm>
            <a:off x="6229737" y="4538133"/>
            <a:ext cx="5962264" cy="2319867"/>
          </a:xfrm>
          <a:prstGeom prst="rect">
            <a:avLst/>
          </a:prstGeom>
          <a:noFill/>
          <a:ln>
            <a:noFill/>
          </a:ln>
          <a:extLst>
            <a:ext uri="{53640926-AAD7-44D8-BBD7-CCE9431645EC}">
              <a14:shadowObscured xmlns:a14="http://schemas.microsoft.com/office/drawing/2010/main"/>
            </a:ext>
          </a:extLst>
        </p:spPr>
      </p:pic>
      <p:sp>
        <p:nvSpPr>
          <p:cNvPr id="4" name="Rounded Rectangle 3"/>
          <p:cNvSpPr/>
          <p:nvPr/>
        </p:nvSpPr>
        <p:spPr>
          <a:xfrm>
            <a:off x="665825" y="1026367"/>
            <a:ext cx="5104660" cy="5445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6440" y="1239485"/>
            <a:ext cx="4702206" cy="5170646"/>
          </a:xfrm>
          <a:prstGeom prst="rect">
            <a:avLst/>
          </a:prstGeom>
        </p:spPr>
        <p:txBody>
          <a:bodyPr wrap="square">
            <a:spAutoFit/>
          </a:bodyPr>
          <a:lstStyle/>
          <a:p>
            <a:pPr marL="342900" indent="-342900">
              <a:buFont typeface="Arial" panose="020B0604020202020204" pitchFamily="34" charset="0"/>
              <a:buChar char="•"/>
            </a:pPr>
            <a:r>
              <a:rPr lang="en-GB" sz="2200" dirty="0">
                <a:solidFill>
                  <a:schemeClr val="bg1"/>
                </a:solidFill>
              </a:rPr>
              <a:t>50 low-income households</a:t>
            </a:r>
          </a:p>
          <a:p>
            <a:pPr marL="342900" indent="-342900">
              <a:buFont typeface="Arial" panose="020B0604020202020204" pitchFamily="34" charset="0"/>
              <a:buChar char="•"/>
            </a:pPr>
            <a:r>
              <a:rPr lang="en-GB" sz="2200" dirty="0">
                <a:solidFill>
                  <a:schemeClr val="bg1"/>
                </a:solidFill>
              </a:rPr>
              <a:t>All their money transactions recorded </a:t>
            </a:r>
            <a:r>
              <a:rPr lang="en-GB" sz="2200" b="1" i="1" dirty="0">
                <a:solidFill>
                  <a:schemeClr val="bg1"/>
                </a:solidFill>
              </a:rPr>
              <a:t>daily</a:t>
            </a:r>
          </a:p>
          <a:p>
            <a:pPr marL="800100" lvl="1" indent="-342900">
              <a:buFont typeface="Arial" panose="020B0604020202020204" pitchFamily="34" charset="0"/>
              <a:buChar char="•"/>
            </a:pPr>
            <a:r>
              <a:rPr lang="en-GB" sz="2200" dirty="0">
                <a:solidFill>
                  <a:schemeClr val="bg1"/>
                </a:solidFill>
              </a:rPr>
              <a:t>All income and expenditure</a:t>
            </a:r>
          </a:p>
          <a:p>
            <a:pPr marL="800100" lvl="1" indent="-342900">
              <a:buFont typeface="Arial" panose="020B0604020202020204" pitchFamily="34" charset="0"/>
              <a:buChar char="•"/>
            </a:pPr>
            <a:r>
              <a:rPr lang="en-GB" sz="2200" dirty="0">
                <a:solidFill>
                  <a:schemeClr val="bg1"/>
                </a:solidFill>
              </a:rPr>
              <a:t>All financial transactions (savings, loans etc)</a:t>
            </a:r>
          </a:p>
          <a:p>
            <a:pPr marL="800100" lvl="1" indent="-342900">
              <a:buFont typeface="Arial" panose="020B0604020202020204" pitchFamily="34" charset="0"/>
              <a:buChar char="•"/>
            </a:pPr>
            <a:r>
              <a:rPr lang="en-GB" sz="2200" dirty="0">
                <a:solidFill>
                  <a:schemeClr val="bg1"/>
                </a:solidFill>
              </a:rPr>
              <a:t>All intra-household transfers</a:t>
            </a:r>
          </a:p>
          <a:p>
            <a:pPr marL="800100" lvl="1" indent="-342900">
              <a:buFont typeface="Arial" panose="020B0604020202020204" pitchFamily="34" charset="0"/>
              <a:buChar char="•"/>
            </a:pPr>
            <a:r>
              <a:rPr lang="en-GB" sz="2200" dirty="0">
                <a:solidFill>
                  <a:schemeClr val="bg1"/>
                </a:solidFill>
              </a:rPr>
              <a:t>All gifts received and given</a:t>
            </a:r>
          </a:p>
          <a:p>
            <a:pPr marL="342900" indent="-342900">
              <a:buFont typeface="Arial" panose="020B0604020202020204" pitchFamily="34" charset="0"/>
              <a:buChar char="•"/>
            </a:pPr>
            <a:r>
              <a:rPr lang="en-GB" sz="2200" dirty="0">
                <a:solidFill>
                  <a:schemeClr val="bg1"/>
                </a:solidFill>
              </a:rPr>
              <a:t>‘</a:t>
            </a:r>
            <a:r>
              <a:rPr lang="en-GB" sz="2200" i="1" dirty="0">
                <a:solidFill>
                  <a:schemeClr val="bg1"/>
                </a:solidFill>
              </a:rPr>
              <a:t>Baki</a:t>
            </a:r>
            <a:r>
              <a:rPr lang="en-GB" sz="2200" dirty="0">
                <a:solidFill>
                  <a:schemeClr val="bg1"/>
                </a:solidFill>
              </a:rPr>
              <a:t>’ (deferred payment) transactions separately tagged</a:t>
            </a:r>
          </a:p>
          <a:p>
            <a:pPr marL="342900" indent="-342900">
              <a:buFont typeface="Arial" panose="020B0604020202020204" pitchFamily="34" charset="0"/>
              <a:buChar char="•"/>
            </a:pPr>
            <a:r>
              <a:rPr lang="en-GB" sz="2200" dirty="0">
                <a:solidFill>
                  <a:schemeClr val="bg1"/>
                </a:solidFill>
              </a:rPr>
              <a:t>Mobile phone-enabled transactions separately tagged</a:t>
            </a:r>
          </a:p>
          <a:p>
            <a:pPr marL="342900" indent="-342900">
              <a:buFont typeface="Arial" panose="020B0604020202020204" pitchFamily="34" charset="0"/>
              <a:buChar char="•"/>
            </a:pPr>
            <a:r>
              <a:rPr lang="en-GB" sz="2200" dirty="0">
                <a:solidFill>
                  <a:schemeClr val="bg1"/>
                </a:solidFill>
              </a:rPr>
              <a:t>Data on ‘events’ also collected</a:t>
            </a:r>
            <a:br>
              <a:rPr lang="en-GB" sz="2200" dirty="0">
                <a:solidFill>
                  <a:schemeClr val="bg1"/>
                </a:solidFill>
              </a:rPr>
            </a:br>
            <a:r>
              <a:rPr lang="en-GB" sz="2200" dirty="0">
                <a:solidFill>
                  <a:schemeClr val="bg1"/>
                </a:solidFill>
              </a:rPr>
              <a:t>(any significant occurrence likely to have monetary consequences)</a:t>
            </a:r>
          </a:p>
        </p:txBody>
      </p:sp>
    </p:spTree>
    <p:extLst>
      <p:ext uri="{BB962C8B-B14F-4D97-AF65-F5344CB8AC3E}">
        <p14:creationId xmlns:p14="http://schemas.microsoft.com/office/powerpoint/2010/main" val="4017692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The Hrishipara Daily Diaries</a:t>
            </a:r>
          </a:p>
        </p:txBody>
      </p:sp>
      <p:sp>
        <p:nvSpPr>
          <p:cNvPr id="3" name="Subtitle 2"/>
          <p:cNvSpPr>
            <a:spLocks noGrp="1"/>
          </p:cNvSpPr>
          <p:nvPr>
            <p:ph type="subTitle" idx="1"/>
          </p:nvPr>
        </p:nvSpPr>
        <p:spPr>
          <a:xfrm>
            <a:off x="6560173" y="1026367"/>
            <a:ext cx="5100738" cy="5383764"/>
          </a:xfrm>
        </p:spPr>
        <p:txBody>
          <a:bodyPr>
            <a:normAutofit/>
          </a:bodyPr>
          <a:lstStyle/>
          <a:p>
            <a:pPr lvl="1" algn="l"/>
            <a:endParaRPr lang="en-GB" dirty="0"/>
          </a:p>
          <a:p>
            <a:pPr marL="285750" indent="-285750" algn="l">
              <a:buFont typeface="Wingdings" panose="05000000000000000000" pitchFamily="2" charset="2"/>
              <a:buChar char="Ø"/>
            </a:pPr>
            <a:endParaRPr lang="en-GB" dirty="0"/>
          </a:p>
          <a:p>
            <a:pPr algn="l"/>
            <a:endParaRPr lang="en-GB" sz="1700" dirty="0"/>
          </a:p>
        </p:txBody>
      </p:sp>
      <p:sp>
        <p:nvSpPr>
          <p:cNvPr id="8" name="Subtitle 2"/>
          <p:cNvSpPr txBox="1">
            <a:spLocks/>
          </p:cNvSpPr>
          <p:nvPr/>
        </p:nvSpPr>
        <p:spPr>
          <a:xfrm>
            <a:off x="6229736" y="1026367"/>
            <a:ext cx="5585746" cy="53837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t>Medium term target </a:t>
            </a:r>
            <a:r>
              <a:rPr lang="en-GB" sz="2800" dirty="0"/>
              <a:t>is to have 12 months of data for each of the 50 Diarists so that we can:</a:t>
            </a:r>
          </a:p>
          <a:p>
            <a:pPr marL="457200" indent="-457200" algn="l">
              <a:buFont typeface="Arial" panose="020B0604020202020204" pitchFamily="34" charset="0"/>
              <a:buChar char="•"/>
            </a:pPr>
            <a:r>
              <a:rPr lang="en-GB" sz="2800" dirty="0"/>
              <a:t>Say more about </a:t>
            </a:r>
            <a:r>
              <a:rPr lang="en-GB" sz="2800" b="1" dirty="0"/>
              <a:t>Seasonality</a:t>
            </a:r>
          </a:p>
          <a:p>
            <a:pPr marL="457200" indent="-457200" algn="l">
              <a:buFont typeface="Arial" panose="020B0604020202020204" pitchFamily="34" charset="0"/>
              <a:buChar char="•"/>
            </a:pPr>
            <a:r>
              <a:rPr lang="en-GB" sz="2800" dirty="0"/>
              <a:t>Make better </a:t>
            </a:r>
            <a:r>
              <a:rPr lang="en-GB" sz="2800" b="1" dirty="0"/>
              <a:t>Comparisons</a:t>
            </a:r>
            <a:r>
              <a:rPr lang="en-GB" sz="2800" dirty="0"/>
              <a:t> between income classes, occupational groups, gendered aspects of households</a:t>
            </a:r>
          </a:p>
          <a:p>
            <a:pPr marL="457200" indent="-457200" algn="l">
              <a:buFont typeface="Arial" panose="020B0604020202020204" pitchFamily="34" charset="0"/>
              <a:buChar char="•"/>
            </a:pPr>
            <a:r>
              <a:rPr lang="en-GB" sz="2800" dirty="0"/>
              <a:t>Better quantify and analyse </a:t>
            </a:r>
            <a:r>
              <a:rPr lang="en-GB" sz="2800" b="1" dirty="0"/>
              <a:t>financial behaviour</a:t>
            </a:r>
          </a:p>
          <a:p>
            <a:pPr marL="457200" indent="-457200" algn="l">
              <a:buFont typeface="Arial" panose="020B0604020202020204" pitchFamily="34" charset="0"/>
              <a:buChar char="•"/>
            </a:pPr>
            <a:r>
              <a:rPr lang="en-GB" sz="2800" b="1" dirty="0"/>
              <a:t>Pilot</a:t>
            </a:r>
            <a:r>
              <a:rPr lang="en-GB" sz="2800" dirty="0"/>
              <a:t> financial product improvements</a:t>
            </a:r>
          </a:p>
        </p:txBody>
      </p:sp>
      <p:sp>
        <p:nvSpPr>
          <p:cNvPr id="4" name="Rounded Rectangle 3"/>
          <p:cNvSpPr/>
          <p:nvPr/>
        </p:nvSpPr>
        <p:spPr>
          <a:xfrm>
            <a:off x="665825" y="1026367"/>
            <a:ext cx="5104660" cy="5445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6440" y="1239485"/>
            <a:ext cx="4702206" cy="5170646"/>
          </a:xfrm>
          <a:prstGeom prst="rect">
            <a:avLst/>
          </a:prstGeom>
        </p:spPr>
        <p:txBody>
          <a:bodyPr wrap="square">
            <a:spAutoFit/>
          </a:bodyPr>
          <a:lstStyle/>
          <a:p>
            <a:pPr marL="342900" indent="-342900">
              <a:buFont typeface="Arial" panose="020B0604020202020204" pitchFamily="34" charset="0"/>
              <a:buChar char="•"/>
            </a:pPr>
            <a:r>
              <a:rPr lang="en-GB" sz="2200" dirty="0">
                <a:solidFill>
                  <a:schemeClr val="bg1"/>
                </a:solidFill>
              </a:rPr>
              <a:t>50 low-income households</a:t>
            </a:r>
          </a:p>
          <a:p>
            <a:pPr marL="342900" indent="-342900">
              <a:buFont typeface="Arial" panose="020B0604020202020204" pitchFamily="34" charset="0"/>
              <a:buChar char="•"/>
            </a:pPr>
            <a:r>
              <a:rPr lang="en-GB" sz="2200" dirty="0">
                <a:solidFill>
                  <a:schemeClr val="bg1"/>
                </a:solidFill>
              </a:rPr>
              <a:t>All their money transactions recorded </a:t>
            </a:r>
            <a:r>
              <a:rPr lang="en-GB" sz="2200" b="1" i="1" dirty="0">
                <a:solidFill>
                  <a:schemeClr val="bg1"/>
                </a:solidFill>
              </a:rPr>
              <a:t>daily</a:t>
            </a:r>
          </a:p>
          <a:p>
            <a:pPr marL="800100" lvl="1" indent="-342900">
              <a:buFont typeface="Arial" panose="020B0604020202020204" pitchFamily="34" charset="0"/>
              <a:buChar char="•"/>
            </a:pPr>
            <a:r>
              <a:rPr lang="en-GB" sz="2200" dirty="0">
                <a:solidFill>
                  <a:schemeClr val="bg1"/>
                </a:solidFill>
              </a:rPr>
              <a:t>All income and expenditure</a:t>
            </a:r>
          </a:p>
          <a:p>
            <a:pPr marL="800100" lvl="1" indent="-342900">
              <a:buFont typeface="Arial" panose="020B0604020202020204" pitchFamily="34" charset="0"/>
              <a:buChar char="•"/>
            </a:pPr>
            <a:r>
              <a:rPr lang="en-GB" sz="2200" dirty="0">
                <a:solidFill>
                  <a:schemeClr val="bg1"/>
                </a:solidFill>
              </a:rPr>
              <a:t>All financial transactions (savings, loans etc)</a:t>
            </a:r>
          </a:p>
          <a:p>
            <a:pPr marL="800100" lvl="1" indent="-342900">
              <a:buFont typeface="Arial" panose="020B0604020202020204" pitchFamily="34" charset="0"/>
              <a:buChar char="•"/>
            </a:pPr>
            <a:r>
              <a:rPr lang="en-GB" sz="2200" dirty="0">
                <a:solidFill>
                  <a:schemeClr val="bg1"/>
                </a:solidFill>
              </a:rPr>
              <a:t>All intra-household transfers</a:t>
            </a:r>
          </a:p>
          <a:p>
            <a:pPr marL="800100" lvl="1" indent="-342900">
              <a:buFont typeface="Arial" panose="020B0604020202020204" pitchFamily="34" charset="0"/>
              <a:buChar char="•"/>
            </a:pPr>
            <a:r>
              <a:rPr lang="en-GB" sz="2200" dirty="0">
                <a:solidFill>
                  <a:schemeClr val="bg1"/>
                </a:solidFill>
              </a:rPr>
              <a:t>All gifts received and given</a:t>
            </a:r>
          </a:p>
          <a:p>
            <a:pPr marL="342900" indent="-342900">
              <a:buFont typeface="Arial" panose="020B0604020202020204" pitchFamily="34" charset="0"/>
              <a:buChar char="•"/>
            </a:pPr>
            <a:r>
              <a:rPr lang="en-GB" sz="2200" dirty="0">
                <a:solidFill>
                  <a:schemeClr val="bg1"/>
                </a:solidFill>
              </a:rPr>
              <a:t>‘</a:t>
            </a:r>
            <a:r>
              <a:rPr lang="en-GB" sz="2200" i="1" dirty="0">
                <a:solidFill>
                  <a:schemeClr val="bg1"/>
                </a:solidFill>
              </a:rPr>
              <a:t>Baki</a:t>
            </a:r>
            <a:r>
              <a:rPr lang="en-GB" sz="2200" dirty="0">
                <a:solidFill>
                  <a:schemeClr val="bg1"/>
                </a:solidFill>
              </a:rPr>
              <a:t>’ (deferred payment) transactions separately tagged</a:t>
            </a:r>
          </a:p>
          <a:p>
            <a:pPr marL="342900" indent="-342900">
              <a:buFont typeface="Arial" panose="020B0604020202020204" pitchFamily="34" charset="0"/>
              <a:buChar char="•"/>
            </a:pPr>
            <a:r>
              <a:rPr lang="en-GB" sz="2200" dirty="0">
                <a:solidFill>
                  <a:schemeClr val="bg1"/>
                </a:solidFill>
              </a:rPr>
              <a:t>Mobile phone-enabled transactions separately tagged</a:t>
            </a:r>
          </a:p>
          <a:p>
            <a:pPr marL="342900" indent="-342900">
              <a:buFont typeface="Arial" panose="020B0604020202020204" pitchFamily="34" charset="0"/>
              <a:buChar char="•"/>
            </a:pPr>
            <a:r>
              <a:rPr lang="en-GB" sz="2200" dirty="0">
                <a:solidFill>
                  <a:schemeClr val="bg1"/>
                </a:solidFill>
              </a:rPr>
              <a:t>Data on ‘events’ also collected</a:t>
            </a:r>
            <a:br>
              <a:rPr lang="en-GB" sz="2200" dirty="0">
                <a:solidFill>
                  <a:schemeClr val="bg1"/>
                </a:solidFill>
              </a:rPr>
            </a:br>
            <a:r>
              <a:rPr lang="en-GB" sz="2200" dirty="0">
                <a:solidFill>
                  <a:schemeClr val="bg1"/>
                </a:solidFill>
              </a:rPr>
              <a:t>(any significant occurrence likely to have monetary consequences)</a:t>
            </a:r>
          </a:p>
        </p:txBody>
      </p:sp>
    </p:spTree>
    <p:extLst>
      <p:ext uri="{BB962C8B-B14F-4D97-AF65-F5344CB8AC3E}">
        <p14:creationId xmlns:p14="http://schemas.microsoft.com/office/powerpoint/2010/main" val="3571722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The Hrishipara Daily Diaries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368800"/>
            <a:ext cx="4425245" cy="2489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6755" y="4361391"/>
            <a:ext cx="4425245" cy="253153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5243" y="4368800"/>
            <a:ext cx="3341511" cy="2524125"/>
          </a:xfrm>
          <a:prstGeom prst="rect">
            <a:avLst/>
          </a:prstGeom>
        </p:spPr>
      </p:pic>
      <p:sp>
        <p:nvSpPr>
          <p:cNvPr id="10" name="Rounded Rectangle 9"/>
          <p:cNvSpPr/>
          <p:nvPr/>
        </p:nvSpPr>
        <p:spPr>
          <a:xfrm>
            <a:off x="144379" y="727699"/>
            <a:ext cx="7295500" cy="566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sz="2800" b="1" dirty="0">
                <a:solidFill>
                  <a:schemeClr val="bg1"/>
                </a:solidFill>
                <a:latin typeface="Calibri" panose="020F0502020204030204" pitchFamily="34" charset="0"/>
              </a:rPr>
              <a:t>Income levels of the 50 Diarists</a:t>
            </a:r>
          </a:p>
        </p:txBody>
      </p:sp>
      <p:sp>
        <p:nvSpPr>
          <p:cNvPr id="12" name="Subtitle 2"/>
          <p:cNvSpPr txBox="1">
            <a:spLocks/>
          </p:cNvSpPr>
          <p:nvPr/>
        </p:nvSpPr>
        <p:spPr>
          <a:xfrm>
            <a:off x="269621" y="1378706"/>
            <a:ext cx="7350232" cy="24874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t>11 Diarist households are ‘extreme poor’</a:t>
            </a:r>
            <a:r>
              <a:rPr lang="en-GB" sz="1600" dirty="0"/>
              <a:t> (have daily per person incomes below taka 61.65, the Lower National Poverty Line)</a:t>
            </a:r>
          </a:p>
          <a:p>
            <a:pPr algn="l"/>
            <a:r>
              <a:rPr lang="en-GB" sz="2000" dirty="0"/>
              <a:t>9   Diarist households are ‘very poor’</a:t>
            </a:r>
            <a:r>
              <a:rPr lang="en-GB" sz="1600" dirty="0"/>
              <a:t> (have daily per person incomes below taka 75.64, the Upper National Poverty Line)</a:t>
            </a:r>
          </a:p>
          <a:p>
            <a:pPr algn="l"/>
            <a:r>
              <a:rPr lang="en-GB" sz="2000" dirty="0"/>
              <a:t>10 Diarist households are ‘moderate poor’</a:t>
            </a:r>
            <a:r>
              <a:rPr lang="en-GB" sz="1600" dirty="0"/>
              <a:t> (have daily per person </a:t>
            </a:r>
            <a:r>
              <a:rPr lang="en-GB" sz="1600" dirty="0" smtClean="0"/>
              <a:t>incomes </a:t>
            </a:r>
            <a:r>
              <a:rPr lang="en-US" sz="1600" dirty="0"/>
              <a:t>below </a:t>
            </a:r>
            <a:r>
              <a:rPr lang="en-US" sz="1600" i="1" dirty="0"/>
              <a:t>double</a:t>
            </a:r>
            <a:r>
              <a:rPr lang="en-US" sz="1600" dirty="0"/>
              <a:t> the formal GOB </a:t>
            </a:r>
            <a:r>
              <a:rPr lang="en-US" sz="1600" b="1" dirty="0"/>
              <a:t>upper</a:t>
            </a:r>
            <a:r>
              <a:rPr lang="en-US" sz="1600" dirty="0"/>
              <a:t> poverty line, </a:t>
            </a:r>
            <a:r>
              <a:rPr lang="en-US" sz="1600" dirty="0" smtClean="0"/>
              <a:t>taka 152 </a:t>
            </a:r>
            <a:r>
              <a:rPr lang="en-US" sz="1600" dirty="0"/>
              <a:t>per person per </a:t>
            </a:r>
            <a:r>
              <a:rPr lang="en-US" sz="1600" dirty="0" smtClean="0"/>
              <a:t>day</a:t>
            </a:r>
            <a:r>
              <a:rPr lang="en-GB" sz="1600" dirty="0" smtClean="0"/>
              <a:t>)</a:t>
            </a:r>
            <a:endParaRPr lang="en-GB" sz="1600" dirty="0"/>
          </a:p>
          <a:p>
            <a:pPr algn="l"/>
            <a:r>
              <a:rPr lang="en-GB" sz="2000" dirty="0"/>
              <a:t>20 </a:t>
            </a:r>
            <a:r>
              <a:rPr lang="en-GB" sz="2000" dirty="0" smtClean="0"/>
              <a:t>Diarist households are ‘near poor’</a:t>
            </a:r>
            <a:r>
              <a:rPr lang="en-GB" sz="1600" dirty="0" smtClean="0"/>
              <a:t> (</a:t>
            </a:r>
            <a:r>
              <a:rPr lang="en-US" sz="1600" b="1" dirty="0"/>
              <a:t>above</a:t>
            </a:r>
            <a:r>
              <a:rPr lang="en-US" sz="1600" dirty="0"/>
              <a:t> </a:t>
            </a:r>
            <a:r>
              <a:rPr lang="en-US" sz="1600" i="1" dirty="0"/>
              <a:t>double</a:t>
            </a:r>
            <a:r>
              <a:rPr lang="en-US" sz="1600" dirty="0"/>
              <a:t> the formal GOB </a:t>
            </a:r>
            <a:r>
              <a:rPr lang="en-US" sz="1600" b="1" dirty="0"/>
              <a:t>upper</a:t>
            </a:r>
            <a:r>
              <a:rPr lang="en-US" sz="1600" dirty="0"/>
              <a:t> poverty line, i.e. above 152 per person per day (they average </a:t>
            </a:r>
            <a:r>
              <a:rPr lang="en-US" sz="1600" dirty="0" smtClean="0"/>
              <a:t>260</a:t>
            </a:r>
            <a:r>
              <a:rPr lang="en-GB" sz="1600" dirty="0" smtClean="0"/>
              <a:t>)</a:t>
            </a:r>
          </a:p>
          <a:p>
            <a:pPr algn="l"/>
            <a:endParaRPr lang="en-GB" sz="1600" dirty="0"/>
          </a:p>
          <a:p>
            <a:pPr algn="l"/>
            <a:r>
              <a:rPr lang="en-GB" sz="1600" dirty="0" smtClean="0"/>
              <a:t> </a:t>
            </a:r>
            <a:endParaRPr lang="en-GB" sz="1600" dirty="0"/>
          </a:p>
          <a:p>
            <a:pPr algn="l"/>
            <a:endParaRPr lang="en-GB" sz="1600" dirty="0"/>
          </a:p>
          <a:p>
            <a:pPr algn="l"/>
            <a:endParaRPr lang="en-GB" sz="2800" dirty="0"/>
          </a:p>
        </p:txBody>
      </p:sp>
      <p:graphicFrame>
        <p:nvGraphicFramePr>
          <p:cNvPr id="13" name="Chart 12"/>
          <p:cNvGraphicFramePr/>
          <p:nvPr>
            <p:extLst/>
          </p:nvPr>
        </p:nvGraphicFramePr>
        <p:xfrm>
          <a:off x="8191502" y="748063"/>
          <a:ext cx="3414319" cy="30368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Table 3"/>
          <p:cNvGraphicFramePr>
            <a:graphicFrameLocks noGrp="1"/>
          </p:cNvGraphicFramePr>
          <p:nvPr>
            <p:extLst/>
          </p:nvPr>
        </p:nvGraphicFramePr>
        <p:xfrm>
          <a:off x="114670" y="3784414"/>
          <a:ext cx="11491151" cy="518160"/>
        </p:xfrm>
        <a:graphic>
          <a:graphicData uri="http://schemas.openxmlformats.org/drawingml/2006/table">
            <a:tbl>
              <a:tblPr firstRow="1" bandRow="1">
                <a:tableStyleId>{5C22544A-7EE6-4342-B048-85BDC9FD1C3A}</a:tableStyleId>
              </a:tblPr>
              <a:tblGrid>
                <a:gridCol w="11491151"/>
              </a:tblGrid>
              <a:tr h="246201">
                <a:tc>
                  <a:txBody>
                    <a:bodyPr/>
                    <a:lstStyle/>
                    <a:p>
                      <a:r>
                        <a:rPr lang="en-US" sz="1400" b="0" i="1" dirty="0" smtClean="0">
                          <a:solidFill>
                            <a:schemeClr val="accent5"/>
                          </a:solidFill>
                        </a:rPr>
                        <a:t>*GOB set the lower poverty line at 42.90 Bangladesh taka in 2010, which is 61.65 in 2016 taka. The upper poverty line was set in 2010 at 52.64, or 75.64 in   2016 taka. This upper line figure is close the World Bank’s PPP$1.90 line.</a:t>
                      </a:r>
                      <a:endParaRPr lang="en-US" sz="1400" b="0" i="1" dirty="0">
                        <a:solidFill>
                          <a:schemeClr val="accent5"/>
                        </a:solidFill>
                      </a:endParaRPr>
                    </a:p>
                  </a:txBody>
                  <a:tcPr>
                    <a:noFill/>
                  </a:tcPr>
                </a:tc>
              </a:tr>
            </a:tbl>
          </a:graphicData>
        </a:graphic>
      </p:graphicFrame>
    </p:spTree>
    <p:extLst>
      <p:ext uri="{BB962C8B-B14F-4D97-AF65-F5344CB8AC3E}">
        <p14:creationId xmlns:p14="http://schemas.microsoft.com/office/powerpoint/2010/main" val="2278689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The Hrishipara Daily Diaries</a:t>
            </a:r>
          </a:p>
        </p:txBody>
      </p:sp>
      <p:graphicFrame>
        <p:nvGraphicFramePr>
          <p:cNvPr id="10" name="Chart 9"/>
          <p:cNvGraphicFramePr/>
          <p:nvPr>
            <p:extLst>
              <p:ext uri="{D42A27DB-BD31-4B8C-83A1-F6EECF244321}">
                <p14:modId xmlns:p14="http://schemas.microsoft.com/office/powerpoint/2010/main" val="4154193005"/>
              </p:ext>
            </p:extLst>
          </p:nvPr>
        </p:nvGraphicFramePr>
        <p:xfrm>
          <a:off x="1941476" y="765109"/>
          <a:ext cx="4707899" cy="442881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1013" y="4435358"/>
            <a:ext cx="1810986" cy="242264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1014" y="2020711"/>
            <a:ext cx="1810985" cy="241464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2473"/>
            <a:ext cx="1810987" cy="241464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077122"/>
            <a:ext cx="1810987" cy="101868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5" y="4095802"/>
            <a:ext cx="1798728" cy="2762198"/>
          </a:xfrm>
          <a:prstGeom prst="rect">
            <a:avLst/>
          </a:prstGeom>
        </p:spPr>
      </p:pic>
      <p:graphicFrame>
        <p:nvGraphicFramePr>
          <p:cNvPr id="14" name="Chart 13"/>
          <p:cNvGraphicFramePr/>
          <p:nvPr>
            <p:extLst>
              <p:ext uri="{D42A27DB-BD31-4B8C-83A1-F6EECF244321}">
                <p14:modId xmlns:p14="http://schemas.microsoft.com/office/powerpoint/2010/main" val="1608812747"/>
              </p:ext>
            </p:extLst>
          </p:nvPr>
        </p:nvGraphicFramePr>
        <p:xfrm>
          <a:off x="5542625" y="3281266"/>
          <a:ext cx="4703847" cy="3269817"/>
        </p:xfrm>
        <a:graphic>
          <a:graphicData uri="http://schemas.openxmlformats.org/drawingml/2006/chart">
            <c:chart xmlns:c="http://schemas.openxmlformats.org/drawingml/2006/chart" xmlns:r="http://schemas.openxmlformats.org/officeDocument/2006/relationships" r:id="rId9"/>
          </a:graphicData>
        </a:graphic>
      </p:graphicFrame>
      <p:sp>
        <p:nvSpPr>
          <p:cNvPr id="16" name="TextBox 15"/>
          <p:cNvSpPr txBox="1"/>
          <p:nvPr/>
        </p:nvSpPr>
        <p:spPr>
          <a:xfrm>
            <a:off x="7707086" y="2225750"/>
            <a:ext cx="1922106" cy="646331"/>
          </a:xfrm>
          <a:prstGeom prst="rect">
            <a:avLst/>
          </a:prstGeom>
          <a:noFill/>
        </p:spPr>
        <p:txBody>
          <a:bodyPr wrap="square" rtlCol="0">
            <a:spAutoFit/>
          </a:bodyPr>
          <a:lstStyle/>
          <a:p>
            <a:pPr algn="ctr"/>
            <a:r>
              <a:rPr lang="en-GB" dirty="0">
                <a:solidFill>
                  <a:schemeClr val="bg1"/>
                </a:solidFill>
              </a:rPr>
              <a:t>Note the </a:t>
            </a:r>
            <a:r>
              <a:rPr lang="en-GB" i="1" dirty="0">
                <a:solidFill>
                  <a:schemeClr val="bg1"/>
                </a:solidFill>
              </a:rPr>
              <a:t>diversity</a:t>
            </a:r>
            <a:r>
              <a:rPr lang="en-GB" dirty="0">
                <a:solidFill>
                  <a:schemeClr val="bg1"/>
                </a:solidFill>
              </a:rPr>
              <a:t> here</a:t>
            </a:r>
          </a:p>
        </p:txBody>
      </p:sp>
      <p:sp>
        <p:nvSpPr>
          <p:cNvPr id="17" name="Oval Callout 16"/>
          <p:cNvSpPr/>
          <p:nvPr/>
        </p:nvSpPr>
        <p:spPr>
          <a:xfrm>
            <a:off x="7501812" y="1816565"/>
            <a:ext cx="1677489" cy="1366536"/>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TextBox 17"/>
          <p:cNvSpPr txBox="1"/>
          <p:nvPr/>
        </p:nvSpPr>
        <p:spPr>
          <a:xfrm>
            <a:off x="7602427" y="2227408"/>
            <a:ext cx="1576874" cy="646331"/>
          </a:xfrm>
          <a:prstGeom prst="rect">
            <a:avLst/>
          </a:prstGeom>
          <a:noFill/>
        </p:spPr>
        <p:txBody>
          <a:bodyPr wrap="square" rtlCol="0">
            <a:spAutoFit/>
          </a:bodyPr>
          <a:lstStyle/>
          <a:p>
            <a:pPr algn="ctr"/>
            <a:r>
              <a:rPr lang="en-GB" dirty="0">
                <a:solidFill>
                  <a:schemeClr val="bg1"/>
                </a:solidFill>
              </a:rPr>
              <a:t>Note the </a:t>
            </a:r>
            <a:r>
              <a:rPr lang="en-GB" i="1" dirty="0">
                <a:solidFill>
                  <a:schemeClr val="bg1"/>
                </a:solidFill>
              </a:rPr>
              <a:t>diversity</a:t>
            </a:r>
            <a:r>
              <a:rPr lang="en-GB" dirty="0">
                <a:solidFill>
                  <a:schemeClr val="bg1"/>
                </a:solidFill>
              </a:rPr>
              <a:t> here</a:t>
            </a: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84983" y="662473"/>
            <a:ext cx="1807016" cy="1355262"/>
          </a:xfrm>
          <a:prstGeom prst="rect">
            <a:avLst/>
          </a:prstGeom>
        </p:spPr>
      </p:pic>
      <p:sp>
        <p:nvSpPr>
          <p:cNvPr id="20" name="Rounded Rectangle 19"/>
          <p:cNvSpPr/>
          <p:nvPr/>
        </p:nvSpPr>
        <p:spPr>
          <a:xfrm>
            <a:off x="1923222" y="5122457"/>
            <a:ext cx="2332653" cy="524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the reported main occupation is not always the main income source</a:t>
            </a:r>
          </a:p>
        </p:txBody>
      </p:sp>
    </p:spTree>
    <p:extLst>
      <p:ext uri="{BB962C8B-B14F-4D97-AF65-F5344CB8AC3E}">
        <p14:creationId xmlns:p14="http://schemas.microsoft.com/office/powerpoint/2010/main" val="3358278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How might these data be used?</a:t>
            </a:r>
          </a:p>
        </p:txBody>
      </p:sp>
      <p:sp>
        <p:nvSpPr>
          <p:cNvPr id="14" name="TextBox 13"/>
          <p:cNvSpPr txBox="1"/>
          <p:nvPr/>
        </p:nvSpPr>
        <p:spPr>
          <a:xfrm>
            <a:off x="3505200" y="972024"/>
            <a:ext cx="5548604" cy="3431709"/>
          </a:xfrm>
          <a:prstGeom prst="rect">
            <a:avLst/>
          </a:prstGeom>
          <a:noFill/>
        </p:spPr>
        <p:txBody>
          <a:bodyPr wrap="square" rtlCol="0">
            <a:spAutoFit/>
          </a:bodyPr>
          <a:lstStyle/>
          <a:p>
            <a:pPr algn="ctr"/>
            <a:r>
              <a:rPr lang="en-GB" sz="2400" b="1" dirty="0">
                <a:solidFill>
                  <a:schemeClr val="accent1"/>
                </a:solidFill>
              </a:rPr>
              <a:t>Consumption, labour and marketing studies</a:t>
            </a:r>
          </a:p>
          <a:p>
            <a:pPr algn="ctr"/>
            <a:r>
              <a:rPr lang="en-GB" sz="2400" i="1" dirty="0"/>
              <a:t>the diaries provide good data on</a:t>
            </a:r>
            <a:r>
              <a:rPr lang="en-GB" sz="2400" dirty="0"/>
              <a:t>:</a:t>
            </a:r>
          </a:p>
          <a:p>
            <a:pPr algn="ctr"/>
            <a:endParaRPr lang="en-GB" sz="100" dirty="0"/>
          </a:p>
          <a:p>
            <a:pPr marL="342900" indent="-342900">
              <a:buFont typeface="Arial" panose="020B0604020202020204" pitchFamily="34" charset="0"/>
              <a:buChar char="•"/>
            </a:pPr>
            <a:r>
              <a:rPr lang="en-GB" sz="2400" dirty="0"/>
              <a:t>Hours/day and days/week worked </a:t>
            </a:r>
          </a:p>
          <a:p>
            <a:pPr marL="342900" indent="-342900">
              <a:buFont typeface="Arial" panose="020B0604020202020204" pitchFamily="34" charset="0"/>
              <a:buChar char="•"/>
            </a:pPr>
            <a:r>
              <a:rPr lang="en-GB" sz="2400" dirty="0"/>
              <a:t>Spending patterns by occupational and income class</a:t>
            </a:r>
          </a:p>
          <a:p>
            <a:pPr marL="342900" indent="-342900">
              <a:buFont typeface="Arial" panose="020B0604020202020204" pitchFamily="34" charset="0"/>
              <a:buChar char="•"/>
            </a:pPr>
            <a:r>
              <a:rPr lang="en-GB" sz="2400" dirty="0"/>
              <a:t>Volatility of income </a:t>
            </a:r>
          </a:p>
          <a:p>
            <a:pPr marL="342900" indent="-342900">
              <a:buFont typeface="Arial" panose="020B0604020202020204" pitchFamily="34" charset="0"/>
              <a:buChar char="•"/>
            </a:pPr>
            <a:r>
              <a:rPr lang="en-GB" sz="2400" dirty="0"/>
              <a:t>Seasonality of income and expenditure patterns</a:t>
            </a:r>
          </a:p>
        </p:txBody>
      </p:sp>
      <p:graphicFrame>
        <p:nvGraphicFramePr>
          <p:cNvPr id="15" name="Chart 14"/>
          <p:cNvGraphicFramePr>
            <a:graphicFrameLocks/>
          </p:cNvGraphicFramePr>
          <p:nvPr>
            <p:extLst>
              <p:ext uri="{D42A27DB-BD31-4B8C-83A1-F6EECF244321}">
                <p14:modId xmlns:p14="http://schemas.microsoft.com/office/powerpoint/2010/main" val="1622981685"/>
              </p:ext>
            </p:extLst>
          </p:nvPr>
        </p:nvGraphicFramePr>
        <p:xfrm>
          <a:off x="3240128" y="4544007"/>
          <a:ext cx="5906982" cy="215607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ular Callout 7"/>
          <p:cNvSpPr/>
          <p:nvPr/>
        </p:nvSpPr>
        <p:spPr>
          <a:xfrm>
            <a:off x="5217459" y="4049693"/>
            <a:ext cx="3808353" cy="708079"/>
          </a:xfrm>
          <a:prstGeom prst="wedgeRectCallou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500" dirty="0">
                <a:solidFill>
                  <a:schemeClr val="bg1"/>
                </a:solidFill>
              </a:rPr>
              <a:t>Daily earnings of a street snacks vendor, taka, Jan 1 – Apr 30 2016. </a:t>
            </a:r>
            <a:br>
              <a:rPr lang="en-GB" sz="1500" dirty="0">
                <a:solidFill>
                  <a:schemeClr val="bg1"/>
                </a:solidFill>
              </a:rPr>
            </a:br>
            <a:r>
              <a:rPr lang="en-GB" sz="1200" i="1" dirty="0">
                <a:solidFill>
                  <a:schemeClr val="bg1"/>
                </a:solidFill>
              </a:rPr>
              <a:t>income of 110 taka per person per day</a:t>
            </a:r>
            <a:endParaRPr lang="en-GB" sz="1500" i="1" dirty="0">
              <a:solidFill>
                <a:schemeClr val="bg1"/>
              </a:solidFill>
            </a:endParaRPr>
          </a:p>
        </p:txBody>
      </p:sp>
      <p:sp>
        <p:nvSpPr>
          <p:cNvPr id="17" name="TextBox 16"/>
          <p:cNvSpPr txBox="1"/>
          <p:nvPr/>
        </p:nvSpPr>
        <p:spPr>
          <a:xfrm>
            <a:off x="6665168" y="5456438"/>
            <a:ext cx="1222310" cy="523220"/>
          </a:xfrm>
          <a:prstGeom prst="rect">
            <a:avLst/>
          </a:prstGeom>
          <a:solidFill>
            <a:schemeClr val="accent1">
              <a:lumMod val="60000"/>
              <a:lumOff val="40000"/>
            </a:schemeClr>
          </a:solidFill>
          <a:effectLst>
            <a:softEdge rad="31750"/>
          </a:effectLst>
        </p:spPr>
        <p:txBody>
          <a:bodyPr wrap="square" rtlCol="0">
            <a:spAutoFit/>
          </a:bodyPr>
          <a:lstStyle/>
          <a:p>
            <a:pPr algn="r"/>
            <a:r>
              <a:rPr lang="en-GB" sz="1400" dirty="0"/>
              <a:t>He took only one day’s rest</a:t>
            </a:r>
          </a:p>
        </p:txBody>
      </p:sp>
      <p:cxnSp>
        <p:nvCxnSpPr>
          <p:cNvPr id="19" name="Straight Arrow Connector 18"/>
          <p:cNvCxnSpPr/>
          <p:nvPr/>
        </p:nvCxnSpPr>
        <p:spPr>
          <a:xfrm>
            <a:off x="7887478" y="5718047"/>
            <a:ext cx="360784" cy="111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4363621" y="5260009"/>
            <a:ext cx="1545767" cy="307777"/>
          </a:xfrm>
          <a:prstGeom prst="rect">
            <a:avLst/>
          </a:prstGeom>
          <a:solidFill>
            <a:schemeClr val="accent1">
              <a:lumMod val="60000"/>
              <a:lumOff val="40000"/>
            </a:schemeClr>
          </a:solidFill>
          <a:effectLst>
            <a:softEdge rad="31750"/>
          </a:effectLst>
        </p:spPr>
        <p:txBody>
          <a:bodyPr wrap="square" rtlCol="0">
            <a:spAutoFit/>
          </a:bodyPr>
          <a:lstStyle/>
          <a:p>
            <a:r>
              <a:rPr lang="en-GB" sz="1400" dirty="0"/>
              <a:t>Note low volatility</a:t>
            </a:r>
          </a:p>
        </p:txBody>
      </p:sp>
      <p:sp>
        <p:nvSpPr>
          <p:cNvPr id="21" name="Text Box 2"/>
          <p:cNvSpPr txBox="1">
            <a:spLocks noChangeArrowheads="1"/>
          </p:cNvSpPr>
          <p:nvPr/>
        </p:nvSpPr>
        <p:spPr bwMode="auto">
          <a:xfrm>
            <a:off x="533820" y="1168093"/>
            <a:ext cx="2509658" cy="428834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 of expenditure records</a:t>
            </a:r>
            <a:br>
              <a:rPr lang="en-GB"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(business costs in italics)</a:t>
            </a:r>
            <a:br>
              <a:rPr lang="en-US"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US"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end April 2016</a:t>
            </a:r>
          </a:p>
          <a:p>
            <a:pPr algn="ctr">
              <a:lnSpc>
                <a:spcPct val="107000"/>
              </a:lnSpc>
              <a:spcAft>
                <a:spcPts val="0"/>
              </a:spcAft>
            </a:pP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e-Food		      14,263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e-Treats and tobacco	        6,668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e-Stocks for shops etc	</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5,935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-Transfer to household	        4,521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e-Transportation		        1,972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e-Phones &amp; airtime		            742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e-Toiletries		            721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e-Healthcare		            596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e-Fuel		            497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e-Farm inputs		</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495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e-Utilities		            487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e-Home construction &amp; repair	            471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e-Clothes		            347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e-Education		            319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e-Fees		            224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-Gift to outsiders		            180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e-Newspaper stocks	</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160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e-Personal grooming	              87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e-Rent		              84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e-Vehicle repair		              54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GB" sz="9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Misc</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spending		              53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GB" sz="9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Worktools</a:t>
            </a:r>
            <a:r>
              <a:rPr lang="en-GB"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46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e-Wages		</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41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e-Recycling material	</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28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e-Jewellery		              25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e-Livestock		</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14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e-Real estate purchase	                 2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Yu Mincho" panose="02020400000000000000" pitchFamily="18" charset="-128"/>
                <a:cs typeface="Times New Roman" panose="02020603050405020304" pitchFamily="18" charset="0"/>
              </a:rPr>
              <a:t> </a:t>
            </a:r>
          </a:p>
        </p:txBody>
      </p:sp>
      <p:sp>
        <p:nvSpPr>
          <p:cNvPr id="22" name="Text Box 2"/>
          <p:cNvSpPr txBox="1">
            <a:spLocks noChangeArrowheads="1"/>
          </p:cNvSpPr>
          <p:nvPr/>
        </p:nvSpPr>
        <p:spPr bwMode="auto">
          <a:xfrm>
            <a:off x="9147110" y="1170362"/>
            <a:ext cx="2790190" cy="2865755"/>
          </a:xfrm>
          <a:prstGeom prst="rect">
            <a:avLst/>
          </a:prstGeom>
          <a:solidFill>
            <a:srgbClr val="FFFFFF"/>
          </a:solidFill>
          <a:ln w="9525">
            <a:solidFill>
              <a:schemeClr val="bg1"/>
            </a:solidFill>
            <a:miter lim="800000"/>
            <a:headEnd/>
            <a:tailEnd/>
          </a:ln>
          <a:effectLst>
            <a:softEdge rad="63500"/>
          </a:effectLst>
        </p:spPr>
        <p:txBody>
          <a:bodyPr rot="0" vert="horz" wrap="square" lIns="91440" tIns="45720" rIns="91440" bIns="45720" anchor="t" anchorCtr="0">
            <a:noAutofit/>
          </a:bodyPr>
          <a:lstStyle/>
          <a:p>
            <a:pPr algn="ctr">
              <a:lnSpc>
                <a:spcPct val="107000"/>
              </a:lnSpc>
              <a:spcAft>
                <a:spcPts val="0"/>
              </a:spcAft>
            </a:pPr>
            <a:r>
              <a:rPr lang="en-GB"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Values of leading expenditure classes</a:t>
            </a:r>
          </a:p>
          <a:p>
            <a:pPr algn="ctr">
              <a:lnSpc>
                <a:spcPct val="107000"/>
              </a:lnSpc>
              <a:spcAft>
                <a:spcPts val="0"/>
              </a:spcAft>
            </a:pPr>
            <a:r>
              <a:rPr lang="en-GB"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end April 2016, taka</a:t>
            </a:r>
          </a:p>
          <a:p>
            <a:pPr algn="ctr">
              <a:lnSpc>
                <a:spcPct val="107000"/>
              </a:lnSpc>
              <a:spcAft>
                <a:spcPts val="0"/>
              </a:spcAft>
            </a:pPr>
            <a:endParaRPr lang="en-GB"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e-Home construction &amp; repair	-  1,714,913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e-Food		-     997,544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-Transfer to household	-     325,664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e-Treats and tobacco	-     235,521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e-Real estate purchase	-     210,000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e-Utilities		-     163,395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e-Healthcare		-     149,752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e-Transportation		-     142,875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GB" sz="9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Misc</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spending		-     130,837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a:t>
            </a: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-Gift to outsiders		-     121,926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e-Clothes		-     114,944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e-Education		-        87,708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e-Jewellery		-        76,700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e-Rent		-        75,735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e-Fuel		-        49,517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e-Phones &amp; airtime		-        37,958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Yu Mincho" panose="02020400000000000000" pitchFamily="18" charset="-128"/>
                <a:cs typeface="Times New Roman" panose="02020603050405020304" pitchFamily="18" charset="0"/>
              </a:rPr>
              <a:t> </a:t>
            </a:r>
          </a:p>
        </p:txBody>
      </p:sp>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50220" y="4389231"/>
            <a:ext cx="2615682" cy="1877267"/>
          </a:xfrm>
          <a:prstGeom prst="rect">
            <a:avLst/>
          </a:prstGeom>
          <a:effectLst>
            <a:softEdge rad="63500"/>
          </a:effectLst>
        </p:spPr>
      </p:pic>
    </p:spTree>
    <p:extLst>
      <p:ext uri="{BB962C8B-B14F-4D97-AF65-F5344CB8AC3E}">
        <p14:creationId xmlns:p14="http://schemas.microsoft.com/office/powerpoint/2010/main" val="2377385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2473"/>
          </a:xfrm>
          <a:solidFill>
            <a:schemeClr val="accent5">
              <a:lumMod val="20000"/>
              <a:lumOff val="80000"/>
            </a:schemeClr>
          </a:solidFill>
        </p:spPr>
        <p:txBody>
          <a:bodyPr>
            <a:normAutofit/>
          </a:bodyPr>
          <a:lstStyle/>
          <a:p>
            <a:r>
              <a:rPr lang="en-GB" sz="3600" b="1" dirty="0">
                <a:solidFill>
                  <a:srgbClr val="0070C0"/>
                </a:solidFill>
              </a:rPr>
              <a:t>How might these data be used?</a:t>
            </a:r>
          </a:p>
        </p:txBody>
      </p:sp>
      <p:sp>
        <p:nvSpPr>
          <p:cNvPr id="7" name="TextBox 6"/>
          <p:cNvSpPr txBox="1"/>
          <p:nvPr/>
        </p:nvSpPr>
        <p:spPr>
          <a:xfrm>
            <a:off x="246412" y="794219"/>
            <a:ext cx="5682343" cy="5793894"/>
          </a:xfrm>
          <a:prstGeom prst="rect">
            <a:avLst/>
          </a:prstGeom>
          <a:noFill/>
        </p:spPr>
        <p:txBody>
          <a:bodyPr wrap="square" rtlCol="0">
            <a:spAutoFit/>
          </a:bodyPr>
          <a:lstStyle/>
          <a:p>
            <a:pPr algn="ctr"/>
            <a:r>
              <a:rPr lang="en-GB" sz="2400" b="1" dirty="0">
                <a:solidFill>
                  <a:schemeClr val="accent1"/>
                </a:solidFill>
              </a:rPr>
              <a:t>Social and personal services provision</a:t>
            </a:r>
          </a:p>
          <a:p>
            <a:pPr algn="ctr"/>
            <a:r>
              <a:rPr lang="en-GB" sz="2400" i="1" dirty="0"/>
              <a:t>the diaries provide good data on</a:t>
            </a:r>
            <a:r>
              <a:rPr lang="en-GB" sz="2400" dirty="0"/>
              <a:t>:</a:t>
            </a:r>
          </a:p>
          <a:p>
            <a:pPr algn="ctr"/>
            <a:endParaRPr lang="en-GB" sz="1100" dirty="0"/>
          </a:p>
          <a:p>
            <a:r>
              <a:rPr lang="en-GB" sz="2400" b="1" dirty="0">
                <a:solidFill>
                  <a:schemeClr val="accent1"/>
                </a:solidFill>
              </a:rPr>
              <a:t>Health:</a:t>
            </a:r>
          </a:p>
          <a:p>
            <a:pPr marL="800100" lvl="1" indent="-342900">
              <a:buFont typeface="Arial" panose="020B0604020202020204" pitchFamily="34" charset="0"/>
              <a:buChar char="•"/>
            </a:pPr>
            <a:r>
              <a:rPr lang="en-GB" sz="2400" dirty="0"/>
              <a:t>Patterns of health spending</a:t>
            </a:r>
          </a:p>
          <a:p>
            <a:pPr marL="800100" lvl="1" indent="-342900">
              <a:buFont typeface="Arial" panose="020B0604020202020204" pitchFamily="34" charset="0"/>
              <a:buChar char="•"/>
            </a:pPr>
            <a:r>
              <a:rPr lang="en-GB" sz="2400" dirty="0"/>
              <a:t>Sources of health spending</a:t>
            </a:r>
          </a:p>
          <a:p>
            <a:pPr marL="800100" lvl="1" indent="-342900">
              <a:buFont typeface="Arial" panose="020B0604020202020204" pitchFamily="34" charset="0"/>
              <a:buChar char="•"/>
            </a:pPr>
            <a:r>
              <a:rPr lang="en-GB" sz="2400" dirty="0"/>
              <a:t>Response time to illness or injury</a:t>
            </a:r>
          </a:p>
          <a:p>
            <a:pPr marL="800100" lvl="1" indent="-342900">
              <a:buFont typeface="Arial" panose="020B0604020202020204" pitchFamily="34" charset="0"/>
              <a:buChar char="•"/>
            </a:pPr>
            <a:r>
              <a:rPr lang="en-GB" sz="2400" dirty="0"/>
              <a:t>Gender dimension of health treatment</a:t>
            </a:r>
          </a:p>
          <a:p>
            <a:pPr marL="342900" indent="-342900">
              <a:buFont typeface="Arial" panose="020B0604020202020204" pitchFamily="34" charset="0"/>
              <a:buChar char="•"/>
            </a:pPr>
            <a:endParaRPr lang="en-GB" sz="1050" dirty="0"/>
          </a:p>
          <a:p>
            <a:r>
              <a:rPr lang="en-GB" sz="2400" b="1" dirty="0">
                <a:solidFill>
                  <a:schemeClr val="accent1"/>
                </a:solidFill>
              </a:rPr>
              <a:t>Education</a:t>
            </a:r>
            <a:r>
              <a:rPr lang="en-GB" sz="2400" dirty="0"/>
              <a:t>:</a:t>
            </a:r>
          </a:p>
          <a:p>
            <a:pPr marL="800100" lvl="1" indent="-342900">
              <a:buFont typeface="Arial" panose="020B0604020202020204" pitchFamily="34" charset="0"/>
              <a:buChar char="•"/>
            </a:pPr>
            <a:r>
              <a:rPr lang="en-GB" sz="2400" dirty="0"/>
              <a:t>Patterns of education spending</a:t>
            </a:r>
          </a:p>
          <a:p>
            <a:pPr marL="800100" lvl="1" indent="-342900">
              <a:buFont typeface="Arial" panose="020B0604020202020204" pitchFamily="34" charset="0"/>
              <a:buChar char="•"/>
            </a:pPr>
            <a:r>
              <a:rPr lang="en-GB" sz="2400" dirty="0"/>
              <a:t>What happens and why when a child is out of school</a:t>
            </a:r>
          </a:p>
          <a:p>
            <a:pPr marL="800100" lvl="1" indent="-342900">
              <a:buFont typeface="Arial" panose="020B0604020202020204" pitchFamily="34" charset="0"/>
              <a:buChar char="•"/>
            </a:pPr>
            <a:r>
              <a:rPr lang="en-GB" sz="2400" dirty="0"/>
              <a:t>Gender dimension of education spending</a:t>
            </a:r>
          </a:p>
        </p:txBody>
      </p:sp>
      <p:graphicFrame>
        <p:nvGraphicFramePr>
          <p:cNvPr id="11" name="Chart 10"/>
          <p:cNvGraphicFramePr>
            <a:graphicFrameLocks/>
          </p:cNvGraphicFramePr>
          <p:nvPr>
            <p:extLst>
              <p:ext uri="{D42A27DB-BD31-4B8C-83A1-F6EECF244321}">
                <p14:modId xmlns:p14="http://schemas.microsoft.com/office/powerpoint/2010/main" val="2225645958"/>
              </p:ext>
            </p:extLst>
          </p:nvPr>
        </p:nvGraphicFramePr>
        <p:xfrm>
          <a:off x="6015280" y="942391"/>
          <a:ext cx="3541671" cy="58107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946433" y="1343608"/>
            <a:ext cx="2034073" cy="5286062"/>
          </a:xfrm>
          <a:prstGeom prst="rect">
            <a:avLst/>
          </a:prstGeom>
          <a:noFill/>
        </p:spPr>
        <p:txBody>
          <a:bodyPr wrap="square" rtlCol="0">
            <a:spAutoFit/>
          </a:bodyPr>
          <a:lstStyle/>
          <a:p>
            <a:pPr algn="ctr"/>
            <a:r>
              <a:rPr lang="en-GB" b="1" dirty="0"/>
              <a:t>Reacting to appendicitis</a:t>
            </a:r>
          </a:p>
          <a:p>
            <a:pPr algn="ctr"/>
            <a:r>
              <a:rPr lang="en-GB" sz="1100" dirty="0"/>
              <a:t>An incident seen in the context of the household economy</a:t>
            </a:r>
          </a:p>
          <a:p>
            <a:endParaRPr lang="en-GB" b="1" dirty="0"/>
          </a:p>
          <a:p>
            <a:pPr>
              <a:spcBef>
                <a:spcPts val="300"/>
              </a:spcBef>
            </a:pPr>
            <a:r>
              <a:rPr lang="en-GB" sz="1400" b="1" dirty="0"/>
              <a:t>11 May 2016: </a:t>
            </a:r>
            <a:r>
              <a:rPr lang="en-GB" sz="1400" dirty="0"/>
              <a:t>14 year old daughter of extreme poor shopkeeper reports severe pain</a:t>
            </a:r>
          </a:p>
          <a:p>
            <a:pPr>
              <a:spcBef>
                <a:spcPts val="300"/>
              </a:spcBef>
            </a:pPr>
            <a:r>
              <a:rPr lang="en-GB" sz="1400" b="1" dirty="0"/>
              <a:t>12 May</a:t>
            </a:r>
            <a:r>
              <a:rPr lang="en-GB" sz="1400" dirty="0"/>
              <a:t>: pain worsens, local medicine bought, loan taken to pay for it</a:t>
            </a:r>
          </a:p>
          <a:p>
            <a:pPr>
              <a:spcBef>
                <a:spcPts val="300"/>
              </a:spcBef>
            </a:pPr>
            <a:r>
              <a:rPr lang="en-GB" sz="1400" b="1" dirty="0"/>
              <a:t>15 </a:t>
            </a:r>
            <a:r>
              <a:rPr lang="en-US" sz="1400" b="1" dirty="0"/>
              <a:t>May</a:t>
            </a:r>
            <a:r>
              <a:rPr lang="en-US" sz="1400" dirty="0"/>
              <a:t>: pain extreme, Doctor visited. Appeals for financial help begin</a:t>
            </a:r>
          </a:p>
          <a:p>
            <a:pPr>
              <a:spcBef>
                <a:spcPts val="300"/>
              </a:spcBef>
            </a:pPr>
            <a:r>
              <a:rPr lang="en-US" sz="1400" b="1" dirty="0"/>
              <a:t>19 May</a:t>
            </a:r>
            <a:r>
              <a:rPr lang="en-US" sz="1400" dirty="0"/>
              <a:t>: promises of financial help given</a:t>
            </a:r>
          </a:p>
          <a:p>
            <a:pPr>
              <a:spcBef>
                <a:spcPts val="300"/>
              </a:spcBef>
            </a:pPr>
            <a:r>
              <a:rPr lang="en-US" sz="1400" b="1" dirty="0"/>
              <a:t>20 May</a:t>
            </a:r>
            <a:r>
              <a:rPr lang="en-US" sz="1400" dirty="0"/>
              <a:t>: financial help arrives, admission, operation, payment and daughter returns home </a:t>
            </a:r>
            <a:endParaRPr lang="en-GB" sz="1400" dirty="0"/>
          </a:p>
          <a:p>
            <a:endParaRPr lang="en-GB" sz="1400" b="1" dirty="0"/>
          </a:p>
        </p:txBody>
      </p:sp>
      <p:sp>
        <p:nvSpPr>
          <p:cNvPr id="4" name="Rounded Rectangular Callout 3"/>
          <p:cNvSpPr/>
          <p:nvPr/>
        </p:nvSpPr>
        <p:spPr>
          <a:xfrm>
            <a:off x="7411452" y="4774624"/>
            <a:ext cx="1396461" cy="692525"/>
          </a:xfrm>
          <a:prstGeom prst="wedgeRoundRectCallout">
            <a:avLst>
              <a:gd name="adj1" fmla="val 1373"/>
              <a:gd name="adj2" fmla="val -1180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All transactions over a 12 day period</a:t>
            </a:r>
          </a:p>
        </p:txBody>
      </p:sp>
      <p:sp>
        <p:nvSpPr>
          <p:cNvPr id="5" name="TextBox 4"/>
          <p:cNvSpPr txBox="1"/>
          <p:nvPr/>
        </p:nvSpPr>
        <p:spPr>
          <a:xfrm>
            <a:off x="6908082" y="2897155"/>
            <a:ext cx="369332" cy="1362269"/>
          </a:xfrm>
          <a:prstGeom prst="rect">
            <a:avLst/>
          </a:prstGeom>
          <a:noFill/>
        </p:spPr>
        <p:txBody>
          <a:bodyPr vert="eaVert" wrap="square" rtlCol="0">
            <a:spAutoFit/>
          </a:bodyPr>
          <a:lstStyle/>
          <a:p>
            <a:r>
              <a:rPr lang="en-GB" sz="1200" dirty="0"/>
              <a:t>Symptoms begin</a:t>
            </a:r>
          </a:p>
        </p:txBody>
      </p:sp>
      <p:sp>
        <p:nvSpPr>
          <p:cNvPr id="16" name="TextBox 15"/>
          <p:cNvSpPr txBox="1"/>
          <p:nvPr/>
        </p:nvSpPr>
        <p:spPr>
          <a:xfrm>
            <a:off x="7156148" y="1986641"/>
            <a:ext cx="369332" cy="1950097"/>
          </a:xfrm>
          <a:prstGeom prst="rect">
            <a:avLst/>
          </a:prstGeom>
          <a:noFill/>
        </p:spPr>
        <p:txBody>
          <a:bodyPr vert="eaVert" wrap="square" rtlCol="0">
            <a:spAutoFit/>
          </a:bodyPr>
          <a:lstStyle/>
          <a:p>
            <a:r>
              <a:rPr lang="en-GB" sz="1200" dirty="0"/>
              <a:t>Medicine bought, loan taken</a:t>
            </a:r>
          </a:p>
        </p:txBody>
      </p:sp>
      <p:sp>
        <p:nvSpPr>
          <p:cNvPr id="18" name="TextBox 17"/>
          <p:cNvSpPr txBox="1"/>
          <p:nvPr/>
        </p:nvSpPr>
        <p:spPr>
          <a:xfrm>
            <a:off x="7786115" y="2346648"/>
            <a:ext cx="553998" cy="2463282"/>
          </a:xfrm>
          <a:prstGeom prst="rect">
            <a:avLst/>
          </a:prstGeom>
          <a:noFill/>
        </p:spPr>
        <p:txBody>
          <a:bodyPr vert="eaVert" wrap="square" rtlCol="0">
            <a:spAutoFit/>
          </a:bodyPr>
          <a:lstStyle/>
          <a:p>
            <a:r>
              <a:rPr lang="en-GB" sz="1200" dirty="0"/>
              <a:t>Doctor seen, </a:t>
            </a:r>
            <a:br>
              <a:rPr lang="en-GB" sz="1200" dirty="0"/>
            </a:br>
            <a:r>
              <a:rPr lang="en-GB" sz="1200" dirty="0"/>
              <a:t>advises quick operation</a:t>
            </a:r>
          </a:p>
        </p:txBody>
      </p:sp>
      <p:sp>
        <p:nvSpPr>
          <p:cNvPr id="21" name="TextBox 20"/>
          <p:cNvSpPr txBox="1"/>
          <p:nvPr/>
        </p:nvSpPr>
        <p:spPr>
          <a:xfrm>
            <a:off x="8394534" y="2577585"/>
            <a:ext cx="369332" cy="1523997"/>
          </a:xfrm>
          <a:prstGeom prst="rect">
            <a:avLst/>
          </a:prstGeom>
          <a:noFill/>
        </p:spPr>
        <p:txBody>
          <a:bodyPr vert="eaVert" wrap="square" rtlCol="0">
            <a:spAutoFit/>
          </a:bodyPr>
          <a:lstStyle/>
          <a:p>
            <a:r>
              <a:rPr lang="en-GB" sz="1200" dirty="0"/>
              <a:t>Gifts start to come in</a:t>
            </a:r>
          </a:p>
        </p:txBody>
      </p:sp>
      <p:sp>
        <p:nvSpPr>
          <p:cNvPr id="22" name="TextBox 21"/>
          <p:cNvSpPr txBox="1"/>
          <p:nvPr/>
        </p:nvSpPr>
        <p:spPr>
          <a:xfrm>
            <a:off x="9340707" y="2750973"/>
            <a:ext cx="369332" cy="2870719"/>
          </a:xfrm>
          <a:prstGeom prst="rect">
            <a:avLst/>
          </a:prstGeom>
          <a:noFill/>
        </p:spPr>
        <p:txBody>
          <a:bodyPr vert="eaVert" wrap="square" rtlCol="0">
            <a:spAutoFit/>
          </a:bodyPr>
          <a:lstStyle/>
          <a:p>
            <a:r>
              <a:rPr lang="en-GB" sz="1200" dirty="0"/>
              <a:t>Admission, operation, payment, release</a:t>
            </a:r>
          </a:p>
        </p:txBody>
      </p:sp>
      <p:sp>
        <p:nvSpPr>
          <p:cNvPr id="12" name="Rectangular Callout 11"/>
          <p:cNvSpPr/>
          <p:nvPr/>
        </p:nvSpPr>
        <p:spPr>
          <a:xfrm>
            <a:off x="9946433" y="746654"/>
            <a:ext cx="2012971" cy="512772"/>
          </a:xfrm>
          <a:prstGeom prst="wedgeRectCallout">
            <a:avLst>
              <a:gd name="adj1" fmla="val -65833"/>
              <a:gd name="adj2" fmla="val 981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Per capita daily income 56 taka, extreme poor</a:t>
            </a:r>
            <a:endParaRPr lang="en-GB" sz="1600" dirty="0"/>
          </a:p>
        </p:txBody>
      </p:sp>
    </p:spTree>
    <p:extLst>
      <p:ext uri="{BB962C8B-B14F-4D97-AF65-F5344CB8AC3E}">
        <p14:creationId xmlns:p14="http://schemas.microsoft.com/office/powerpoint/2010/main" val="3522819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3433</Words>
  <Application>Microsoft Office PowerPoint</Application>
  <PresentationFormat>Widescreen</PresentationFormat>
  <Paragraphs>397</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Shanti</vt:lpstr>
      <vt:lpstr>Times New Roman</vt:lpstr>
      <vt:lpstr>Wingdings</vt:lpstr>
      <vt:lpstr>游ゴシック</vt:lpstr>
      <vt:lpstr>Yu Mincho</vt:lpstr>
      <vt:lpstr>Office Theme</vt:lpstr>
      <vt:lpstr>The Hrishipara Daily Diaries</vt:lpstr>
      <vt:lpstr>Financial Diaries</vt:lpstr>
      <vt:lpstr>The Hrishipara Daily Diaries</vt:lpstr>
      <vt:lpstr>The Hrishipara Daily Diaries</vt:lpstr>
      <vt:lpstr>The Hrishipara Daily Diaries</vt:lpstr>
      <vt:lpstr>The Hrishipara Daily Diaries</vt:lpstr>
      <vt:lpstr>The Hrishipara Daily Diaries</vt:lpstr>
      <vt:lpstr>How might these data be used?</vt:lpstr>
      <vt:lpstr>How might these data be used?</vt:lpstr>
      <vt:lpstr>How might these data be used?</vt:lpstr>
      <vt:lpstr>How might these data be used?</vt:lpstr>
      <vt:lpstr>Transaction patterns: means of exchange</vt:lpstr>
      <vt:lpstr>Transaction patterns: small and frequent</vt:lpstr>
      <vt:lpstr>Transaction patterns: finance is important </vt:lpstr>
      <vt:lpstr>Transaction patterns: financial diversity</vt:lpstr>
      <vt:lpstr>Transaction patterns: financial diversity</vt:lpstr>
      <vt:lpstr>Transaction patterns: the vital role of gifts</vt:lpstr>
      <vt:lpstr>Transaction patterns: savings and loan balances</vt:lpstr>
      <vt:lpstr>Transaction patterns: financing a big expenditure</vt:lpstr>
      <vt:lpstr>Transaction patterns: building a quasi-pension</vt:lpstr>
      <vt:lpstr>Ideas to chew on: MFIs and savings</vt:lpstr>
      <vt:lpstr>Ideas to chew on: better MFI loans</vt:lpstr>
      <vt:lpstr>Ideas to chew on: monitoring devices</vt:lpstr>
      <vt:lpstr>Ideas to chew on: touch points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dc:creator>
  <cp:lastModifiedBy>Sheikh M. Wameek Noor</cp:lastModifiedBy>
  <cp:revision>154</cp:revision>
  <cp:lastPrinted>2016-05-23T04:43:46Z</cp:lastPrinted>
  <dcterms:created xsi:type="dcterms:W3CDTF">2016-05-22T01:00:45Z</dcterms:created>
  <dcterms:modified xsi:type="dcterms:W3CDTF">2016-07-25T21:48:33Z</dcterms:modified>
</cp:coreProperties>
</file>